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256" r:id="rId2"/>
    <p:sldId id="352" r:id="rId3"/>
    <p:sldId id="353" r:id="rId4"/>
    <p:sldId id="283" r:id="rId5"/>
    <p:sldId id="291" r:id="rId6"/>
    <p:sldId id="292" r:id="rId7"/>
    <p:sldId id="293" r:id="rId8"/>
    <p:sldId id="294" r:id="rId9"/>
    <p:sldId id="295" r:id="rId10"/>
    <p:sldId id="297" r:id="rId11"/>
    <p:sldId id="298" r:id="rId12"/>
    <p:sldId id="300" r:id="rId13"/>
    <p:sldId id="299" r:id="rId14"/>
    <p:sldId id="286" r:id="rId15"/>
    <p:sldId id="301" r:id="rId16"/>
    <p:sldId id="285" r:id="rId17"/>
    <p:sldId id="303" r:id="rId18"/>
    <p:sldId id="284" r:id="rId19"/>
    <p:sldId id="307" r:id="rId20"/>
    <p:sldId id="306" r:id="rId21"/>
    <p:sldId id="305" r:id="rId22"/>
    <p:sldId id="304" r:id="rId23"/>
    <p:sldId id="308" r:id="rId24"/>
    <p:sldId id="309" r:id="rId25"/>
    <p:sldId id="313" r:id="rId26"/>
    <p:sldId id="288" r:id="rId27"/>
    <p:sldId id="314" r:id="rId28"/>
    <p:sldId id="287" r:id="rId29"/>
    <p:sldId id="316" r:id="rId30"/>
    <p:sldId id="315" r:id="rId31"/>
    <p:sldId id="327" r:id="rId32"/>
    <p:sldId id="328" r:id="rId33"/>
    <p:sldId id="329" r:id="rId34"/>
    <p:sldId id="317" r:id="rId35"/>
    <p:sldId id="319" r:id="rId36"/>
    <p:sldId id="324" r:id="rId37"/>
    <p:sldId id="325" r:id="rId38"/>
    <p:sldId id="318" r:id="rId39"/>
    <p:sldId id="289" r:id="rId40"/>
    <p:sldId id="347" r:id="rId41"/>
    <p:sldId id="348" r:id="rId42"/>
    <p:sldId id="349" r:id="rId43"/>
    <p:sldId id="350" r:id="rId44"/>
    <p:sldId id="320" r:id="rId45"/>
    <p:sldId id="280" r:id="rId46"/>
    <p:sldId id="262" r:id="rId47"/>
    <p:sldId id="259" r:id="rId48"/>
    <p:sldId id="260" r:id="rId49"/>
    <p:sldId id="279" r:id="rId50"/>
    <p:sldId id="264" r:id="rId51"/>
    <p:sldId id="265" r:id="rId52"/>
    <p:sldId id="266" r:id="rId53"/>
    <p:sldId id="263" r:id="rId54"/>
    <p:sldId id="267" r:id="rId55"/>
    <p:sldId id="268" r:id="rId56"/>
    <p:sldId id="269" r:id="rId57"/>
    <p:sldId id="270" r:id="rId58"/>
    <p:sldId id="271" r:id="rId59"/>
    <p:sldId id="272" r:id="rId60"/>
    <p:sldId id="273" r:id="rId61"/>
    <p:sldId id="274" r:id="rId62"/>
    <p:sldId id="275" r:id="rId63"/>
    <p:sldId id="276" r:id="rId64"/>
    <p:sldId id="277" r:id="rId65"/>
    <p:sldId id="278" r:id="rId66"/>
    <p:sldId id="340" r:id="rId67"/>
    <p:sldId id="341" r:id="rId68"/>
    <p:sldId id="330" r:id="rId69"/>
    <p:sldId id="331" r:id="rId70"/>
    <p:sldId id="332" r:id="rId71"/>
    <p:sldId id="333" r:id="rId72"/>
    <p:sldId id="334" r:id="rId73"/>
    <p:sldId id="335" r:id="rId74"/>
    <p:sldId id="336" r:id="rId75"/>
    <p:sldId id="337" r:id="rId76"/>
    <p:sldId id="338" r:id="rId77"/>
    <p:sldId id="339" r:id="rId78"/>
    <p:sldId id="345" r:id="rId79"/>
    <p:sldId id="342" r:id="rId80"/>
    <p:sldId id="343" r:id="rId81"/>
    <p:sldId id="344" r:id="rId8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E0FD"/>
    <a:srgbClr val="7DDD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7" d="100"/>
          <a:sy n="47" d="100"/>
        </p:scale>
        <p:origin x="-87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5FCB7C7A-CBE0-4F0B-B109-14271C3E0551}" type="datetimeFigureOut">
              <a:rPr lang="en-US" smtClean="0"/>
              <a:pPr/>
              <a:t>9/2/2013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A97AB886-5D13-4176-8F7D-B77046C7E6E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th-TH"/>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0D1FFD1-83D9-4AEB-9307-67FE48FBC137}" type="datetimeFigureOut">
              <a:rPr lang="th-TH" smtClean="0"/>
              <a:pPr/>
              <a:t>02/09/56</a:t>
            </a:fld>
            <a:endParaRPr lang="th-TH"/>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th-TH"/>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th-TH"/>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602748A-6640-436A-80ED-E9C7E8F86559}" type="slidenum">
              <a:rPr lang="th-TH" smtClean="0"/>
              <a:pPr/>
              <a:t>‹#›</a:t>
            </a:fld>
            <a:endParaRPr lang="th-T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5602748A-6640-436A-80ED-E9C7E8F86559}" type="slidenum">
              <a:rPr lang="th-TH" smtClean="0"/>
              <a:pPr/>
              <a:t>2</a:t>
            </a:fld>
            <a:endParaRPr lang="th-T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fld id="{5602748A-6640-436A-80ED-E9C7E8F86559}" type="slidenum">
              <a:rPr lang="th-TH" smtClean="0"/>
              <a:pPr/>
              <a:t>9</a:t>
            </a:fld>
            <a:endParaRPr lang="th-T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this is the overall </a:t>
            </a:r>
            <a:r>
              <a:rPr lang="en-US" dirty="0" err="1" smtClean="0"/>
              <a:t>openstack</a:t>
            </a:r>
            <a:r>
              <a:rPr lang="en-US" baseline="0" dirty="0" smtClean="0"/>
              <a:t> architecture. You may notice that there are five groups of software component here. And, each component interact with one another by calling API. We will discuss how each </a:t>
            </a:r>
            <a:r>
              <a:rPr lang="en-US" baseline="0" dirty="0" err="1" smtClean="0"/>
              <a:t>compoent</a:t>
            </a:r>
            <a:r>
              <a:rPr lang="en-US" baseline="0" dirty="0" smtClean="0"/>
              <a:t> work later on. </a:t>
            </a:r>
            <a:endParaRPr lang="en-US" dirty="0"/>
          </a:p>
        </p:txBody>
      </p:sp>
      <p:sp>
        <p:nvSpPr>
          <p:cNvPr id="4" name="Slide Number Placeholder 3"/>
          <p:cNvSpPr>
            <a:spLocks noGrp="1"/>
          </p:cNvSpPr>
          <p:nvPr>
            <p:ph type="sldNum" sz="quarter" idx="10"/>
          </p:nvPr>
        </p:nvSpPr>
        <p:spPr/>
        <p:txBody>
          <a:bodyPr/>
          <a:lstStyle/>
          <a:p>
            <a:fld id="{3CDEFAF4-F8A6-4022-825B-BCCB8E419260}"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show the architecture of </a:t>
            </a:r>
            <a:r>
              <a:rPr lang="en-US" baseline="0" dirty="0" err="1" smtClean="0"/>
              <a:t>OpenStack</a:t>
            </a:r>
            <a:r>
              <a:rPr lang="en-US" baseline="0" dirty="0" smtClean="0"/>
              <a:t> deployment on our </a:t>
            </a:r>
            <a:r>
              <a:rPr lang="en-US" baseline="0" dirty="0" err="1" smtClean="0"/>
              <a:t>testbed</a:t>
            </a:r>
            <a:r>
              <a:rPr lang="en-US" baseline="0" dirty="0" smtClean="0"/>
              <a:t>. Here, we use three machines to run various </a:t>
            </a:r>
            <a:r>
              <a:rPr lang="en-US" baseline="0" dirty="0" err="1" smtClean="0"/>
              <a:t>openstack</a:t>
            </a:r>
            <a:r>
              <a:rPr lang="en-US" baseline="0" dirty="0" smtClean="0"/>
              <a:t> components.  The first machine is the “Cloud controller” machine. It acts as a leader of every host in the </a:t>
            </a:r>
            <a:r>
              <a:rPr lang="en-US" baseline="0" dirty="0" err="1" smtClean="0"/>
              <a:t>testbed</a:t>
            </a:r>
            <a:r>
              <a:rPr lang="en-US" baseline="0" dirty="0" smtClean="0"/>
              <a:t>. It also run software component that:</a:t>
            </a:r>
          </a:p>
          <a:p>
            <a:r>
              <a:rPr lang="en-US" baseline="0" dirty="0" smtClean="0"/>
              <a:t>-Perform authentication,</a:t>
            </a:r>
          </a:p>
          <a:p>
            <a:pPr>
              <a:buFontTx/>
              <a:buChar char="-"/>
            </a:pPr>
            <a:r>
              <a:rPr lang="en-US" baseline="0" dirty="0" smtClean="0"/>
              <a:t>Decide where to run VM instance,</a:t>
            </a:r>
          </a:p>
          <a:p>
            <a:pPr>
              <a:buFontTx/>
              <a:buChar char="-"/>
            </a:pPr>
            <a:r>
              <a:rPr lang="en-US" baseline="0" dirty="0" smtClean="0"/>
              <a:t>Work as network gateway,</a:t>
            </a:r>
          </a:p>
          <a:p>
            <a:pPr>
              <a:buFontTx/>
              <a:buChar char="-"/>
            </a:pPr>
            <a:r>
              <a:rPr lang="en-US" baseline="0" dirty="0" smtClean="0"/>
              <a:t>Receive commands from users, etc.</a:t>
            </a:r>
          </a:p>
          <a:p>
            <a:pPr>
              <a:buFontTx/>
              <a:buNone/>
            </a:pPr>
            <a:r>
              <a:rPr lang="en-US" baseline="0" dirty="0" smtClean="0"/>
              <a:t>The next component is the compute node where </a:t>
            </a:r>
            <a:r>
              <a:rPr lang="en-US" baseline="0" dirty="0" err="1" smtClean="0"/>
              <a:t>Openstack</a:t>
            </a:r>
            <a:r>
              <a:rPr lang="en-US" baseline="0" dirty="0" smtClean="0"/>
              <a:t> run VM on. The cloud controller can also run the VM in our setting. </a:t>
            </a:r>
          </a:p>
          <a:p>
            <a:pPr>
              <a:buFontTx/>
              <a:buNone/>
            </a:pPr>
            <a:r>
              <a:rPr lang="en-US" baseline="0" dirty="0" smtClean="0"/>
              <a:t>Finally, the last host is the glance server where we store collection of images. In this configuration, we only use it to store image and do not run VM here. Note that </a:t>
            </a:r>
            <a:r>
              <a:rPr lang="en-US" baseline="0" dirty="0" err="1" smtClean="0"/>
              <a:t>memcache</a:t>
            </a:r>
            <a:r>
              <a:rPr lang="en-US" baseline="0" dirty="0" smtClean="0"/>
              <a:t> is being used to speed up image retrieval.</a:t>
            </a:r>
          </a:p>
        </p:txBody>
      </p:sp>
      <p:sp>
        <p:nvSpPr>
          <p:cNvPr id="4" name="Slide Number Placeholder 3"/>
          <p:cNvSpPr>
            <a:spLocks noGrp="1"/>
          </p:cNvSpPr>
          <p:nvPr>
            <p:ph type="sldNum" sz="quarter" idx="10"/>
          </p:nvPr>
        </p:nvSpPr>
        <p:spPr/>
        <p:txBody>
          <a:bodyPr/>
          <a:lstStyle/>
          <a:p>
            <a:fld id="{3CDEFAF4-F8A6-4022-825B-BCCB8E419260}" type="slidenum">
              <a:rPr lang="en-US" smtClean="0"/>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3598D5-CB95-4C35-9880-B01EFA086908}" type="datetimeFigureOut">
              <a:rPr lang="en-US" smtClean="0"/>
              <a:pPr/>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C3740-E7AC-4ACD-B909-051214C5E2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3598D5-CB95-4C35-9880-B01EFA086908}" type="datetimeFigureOut">
              <a:rPr lang="en-US" smtClean="0"/>
              <a:pPr/>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C3740-E7AC-4ACD-B909-051214C5E2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3598D5-CB95-4C35-9880-B01EFA086908}" type="datetimeFigureOut">
              <a:rPr lang="en-US" smtClean="0"/>
              <a:pPr/>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C3740-E7AC-4ACD-B909-051214C5E2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3598D5-CB95-4C35-9880-B01EFA086908}" type="datetimeFigureOut">
              <a:rPr lang="en-US" smtClean="0"/>
              <a:pPr/>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C3740-E7AC-4ACD-B909-051214C5E2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3598D5-CB95-4C35-9880-B01EFA086908}" type="datetimeFigureOut">
              <a:rPr lang="en-US" smtClean="0"/>
              <a:pPr/>
              <a:t>9/2/2013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C3740-E7AC-4ACD-B909-051214C5E2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3598D5-CB95-4C35-9880-B01EFA086908}" type="datetimeFigureOut">
              <a:rPr lang="en-US" smtClean="0"/>
              <a:pPr/>
              <a:t>9/2/2013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C3740-E7AC-4ACD-B909-051214C5E2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3598D5-CB95-4C35-9880-B01EFA086908}" type="datetimeFigureOut">
              <a:rPr lang="en-US" smtClean="0"/>
              <a:pPr/>
              <a:t>9/2/2013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4C3740-E7AC-4ACD-B909-051214C5E2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3598D5-CB95-4C35-9880-B01EFA086908}" type="datetimeFigureOut">
              <a:rPr lang="en-US" smtClean="0"/>
              <a:pPr/>
              <a:t>9/2/2013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4C3740-E7AC-4ACD-B909-051214C5E2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598D5-CB95-4C35-9880-B01EFA086908}" type="datetimeFigureOut">
              <a:rPr lang="en-US" smtClean="0"/>
              <a:pPr/>
              <a:t>9/2/2013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4C3740-E7AC-4ACD-B909-051214C5E2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3598D5-CB95-4C35-9880-B01EFA086908}" type="datetimeFigureOut">
              <a:rPr lang="en-US" smtClean="0"/>
              <a:pPr/>
              <a:t>9/2/2013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C3740-E7AC-4ACD-B909-051214C5E2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3598D5-CB95-4C35-9880-B01EFA086908}" type="datetimeFigureOut">
              <a:rPr lang="en-US" smtClean="0"/>
              <a:pPr/>
              <a:t>9/2/2013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C3740-E7AC-4ACD-B909-051214C5E2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598D5-CB95-4C35-9880-B01EFA086908}" type="datetimeFigureOut">
              <a:rPr lang="en-US" smtClean="0"/>
              <a:pPr/>
              <a:t>9/2/2013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C3740-E7AC-4ACD-B909-051214C5E2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4.jpe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gif"/><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16.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3657600"/>
            <a:ext cx="7010400" cy="1470025"/>
          </a:xfrm>
        </p:spPr>
        <p:txBody>
          <a:bodyPr>
            <a:noAutofit/>
          </a:bodyPr>
          <a:lstStyle/>
          <a:p>
            <a:pPr algn="r"/>
            <a:r>
              <a:rPr lang="en-US" sz="7200" b="1" dirty="0" err="1" smtClean="0">
                <a:solidFill>
                  <a:schemeClr val="tx1">
                    <a:lumMod val="75000"/>
                    <a:lumOff val="25000"/>
                  </a:schemeClr>
                </a:solidFill>
              </a:rPr>
              <a:t>OpenStack</a:t>
            </a:r>
            <a:r>
              <a:rPr lang="en-US" sz="7200" b="1" dirty="0" smtClean="0">
                <a:solidFill>
                  <a:schemeClr val="tx1">
                    <a:lumMod val="75000"/>
                    <a:lumOff val="25000"/>
                  </a:schemeClr>
                </a:solidFill>
              </a:rPr>
              <a:t/>
            </a:r>
            <a:br>
              <a:rPr lang="en-US" sz="7200" b="1" dirty="0" smtClean="0">
                <a:solidFill>
                  <a:schemeClr val="tx1">
                    <a:lumMod val="75000"/>
                    <a:lumOff val="25000"/>
                  </a:schemeClr>
                </a:solidFill>
              </a:rPr>
            </a:br>
            <a:r>
              <a:rPr lang="en-US" sz="4800" b="1" dirty="0" smtClean="0">
                <a:solidFill>
                  <a:schemeClr val="tx1">
                    <a:lumMod val="75000"/>
                    <a:lumOff val="25000"/>
                  </a:schemeClr>
                </a:solidFill>
              </a:rPr>
              <a:t>T</a:t>
            </a:r>
            <a:r>
              <a:rPr lang="en-US" sz="4800" b="1" dirty="0" smtClean="0">
                <a:solidFill>
                  <a:schemeClr val="tx1">
                    <a:lumMod val="75000"/>
                    <a:lumOff val="25000"/>
                  </a:schemeClr>
                </a:solidFill>
              </a:rPr>
              <a:t>utorial</a:t>
            </a:r>
            <a:endParaRPr lang="en-US" sz="4800" b="1" dirty="0">
              <a:solidFill>
                <a:schemeClr val="tx1">
                  <a:lumMod val="75000"/>
                  <a:lumOff val="25000"/>
                </a:schemeClr>
              </a:solidFill>
            </a:endParaRPr>
          </a:p>
        </p:txBody>
      </p:sp>
      <p:sp>
        <p:nvSpPr>
          <p:cNvPr id="3" name="Subtitle 2"/>
          <p:cNvSpPr>
            <a:spLocks noGrp="1"/>
          </p:cNvSpPr>
          <p:nvPr>
            <p:ph type="subTitle" idx="1"/>
          </p:nvPr>
        </p:nvSpPr>
        <p:spPr>
          <a:xfrm>
            <a:off x="5105400" y="5562600"/>
            <a:ext cx="3429000" cy="914400"/>
          </a:xfrm>
        </p:spPr>
        <p:txBody>
          <a:bodyPr>
            <a:noAutofit/>
          </a:bodyPr>
          <a:lstStyle/>
          <a:p>
            <a:pPr algn="r"/>
            <a:r>
              <a:rPr lang="en-US" b="1" i="1" dirty="0" err="1" smtClean="0">
                <a:solidFill>
                  <a:schemeClr val="tx1">
                    <a:lumMod val="65000"/>
                    <a:lumOff val="35000"/>
                  </a:schemeClr>
                </a:solidFill>
              </a:rPr>
              <a:t>Vasinee</a:t>
            </a:r>
            <a:r>
              <a:rPr lang="en-US" b="1" i="1" dirty="0" smtClean="0">
                <a:solidFill>
                  <a:schemeClr val="tx1">
                    <a:lumMod val="65000"/>
                    <a:lumOff val="35000"/>
                  </a:schemeClr>
                </a:solidFill>
              </a:rPr>
              <a:t> </a:t>
            </a:r>
            <a:r>
              <a:rPr lang="en-US" b="1" i="1" dirty="0" err="1" smtClean="0">
                <a:solidFill>
                  <a:schemeClr val="tx1">
                    <a:lumMod val="65000"/>
                    <a:lumOff val="35000"/>
                  </a:schemeClr>
                </a:solidFill>
              </a:rPr>
              <a:t>Siripoonya</a:t>
            </a:r>
            <a:endParaRPr lang="th-TH" b="1" i="1" dirty="0" smtClean="0">
              <a:solidFill>
                <a:schemeClr val="tx1">
                  <a:lumMod val="65000"/>
                  <a:lumOff val="35000"/>
                </a:schemeClr>
              </a:solidFill>
            </a:endParaRPr>
          </a:p>
          <a:p>
            <a:pPr algn="r"/>
            <a:r>
              <a:rPr lang="en-US" i="1" u="sng" dirty="0" err="1" smtClean="0">
                <a:solidFill>
                  <a:schemeClr val="tx1">
                    <a:lumMod val="65000"/>
                    <a:lumOff val="35000"/>
                  </a:schemeClr>
                </a:solidFill>
              </a:rPr>
              <a:t>Kasidit</a:t>
            </a:r>
            <a:r>
              <a:rPr lang="en-US" i="1" u="sng" dirty="0" smtClean="0">
                <a:solidFill>
                  <a:schemeClr val="tx1">
                    <a:lumMod val="65000"/>
                    <a:lumOff val="35000"/>
                  </a:schemeClr>
                </a:solidFill>
              </a:rPr>
              <a:t> </a:t>
            </a:r>
            <a:r>
              <a:rPr lang="en-US" i="1" u="sng" dirty="0" err="1" smtClean="0">
                <a:solidFill>
                  <a:schemeClr val="tx1">
                    <a:lumMod val="65000"/>
                    <a:lumOff val="35000"/>
                  </a:schemeClr>
                </a:solidFill>
              </a:rPr>
              <a:t>Chanchio</a:t>
            </a:r>
            <a:endParaRPr lang="en-US" i="1" u="sng" dirty="0">
              <a:solidFill>
                <a:schemeClr val="tx1">
                  <a:lumMod val="65000"/>
                  <a:lumOff val="35000"/>
                </a:schemeClr>
              </a:solidFill>
            </a:endParaRPr>
          </a:p>
        </p:txBody>
      </p:sp>
      <p:pic>
        <p:nvPicPr>
          <p:cNvPr id="1027" name="Picture 3" descr="D:\website_data\scicloud_img\scicloud2.png"/>
          <p:cNvPicPr>
            <a:picLocks noChangeAspect="1" noChangeArrowheads="1"/>
          </p:cNvPicPr>
          <p:nvPr/>
        </p:nvPicPr>
        <p:blipFill>
          <a:blip r:embed="rId3" cstate="print"/>
          <a:srcRect/>
          <a:stretch>
            <a:fillRect/>
          </a:stretch>
        </p:blipFill>
        <p:spPr bwMode="auto">
          <a:xfrm>
            <a:off x="685800" y="838200"/>
            <a:ext cx="4267200" cy="2657475"/>
          </a:xfrm>
          <a:prstGeom prst="rect">
            <a:avLst/>
          </a:prstGeom>
          <a:noFill/>
        </p:spPr>
      </p:pic>
      <p:pic>
        <p:nvPicPr>
          <p:cNvPr id="5" name="Picture 5" descr="D:\website_data\tu_logo\cstulogo.jpg"/>
          <p:cNvPicPr>
            <a:picLocks noChangeAspect="1" noChangeArrowheads="1"/>
          </p:cNvPicPr>
          <p:nvPr/>
        </p:nvPicPr>
        <p:blipFill>
          <a:blip r:embed="rId4" cstate="print"/>
          <a:srcRect/>
          <a:stretch>
            <a:fillRect/>
          </a:stretch>
        </p:blipFill>
        <p:spPr bwMode="auto">
          <a:xfrm>
            <a:off x="0" y="0"/>
            <a:ext cx="2286000" cy="855945"/>
          </a:xfrm>
          <a:prstGeom prst="rect">
            <a:avLst/>
          </a:prstGeom>
          <a:noFill/>
        </p:spPr>
      </p:pic>
      <p:pic>
        <p:nvPicPr>
          <p:cNvPr id="1030" name="Picture 6" descr="D:\website_data\vasabi_img\logo_&amp;_header_2012\vasabi_lab_logo_2012_R2.jpg"/>
          <p:cNvPicPr>
            <a:picLocks noChangeAspect="1" noChangeArrowheads="1"/>
          </p:cNvPicPr>
          <p:nvPr/>
        </p:nvPicPr>
        <p:blipFill>
          <a:blip r:embed="rId5" cstate="print"/>
          <a:srcRect t="5195" r="1982" b="8333"/>
          <a:stretch>
            <a:fillRect/>
          </a:stretch>
        </p:blipFill>
        <p:spPr bwMode="auto">
          <a:xfrm>
            <a:off x="2285999" y="0"/>
            <a:ext cx="3200401" cy="79069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flipV="1">
            <a:off x="2514600" y="2743200"/>
            <a:ext cx="0" cy="3810000"/>
          </a:xfrm>
          <a:prstGeom prst="straightConnector1">
            <a:avLst/>
          </a:prstGeom>
          <a:ln w="889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514600" y="6553200"/>
            <a:ext cx="5867400" cy="0"/>
          </a:xfrm>
          <a:prstGeom prst="straightConnector1">
            <a:avLst/>
          </a:prstGeom>
          <a:ln w="889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50178"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3505200" y="5638800"/>
            <a:ext cx="838200" cy="838201"/>
          </a:xfrm>
          <a:prstGeom prst="rect">
            <a:avLst/>
          </a:prstGeom>
          <a:noFill/>
        </p:spPr>
      </p:pic>
      <p:pic>
        <p:nvPicPr>
          <p:cNvPr id="13"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4267200" y="5638800"/>
            <a:ext cx="838200" cy="838201"/>
          </a:xfrm>
          <a:prstGeom prst="rect">
            <a:avLst/>
          </a:prstGeom>
          <a:noFill/>
        </p:spPr>
      </p:pic>
      <p:pic>
        <p:nvPicPr>
          <p:cNvPr id="14"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5943600" y="5638800"/>
            <a:ext cx="838200" cy="838201"/>
          </a:xfrm>
          <a:prstGeom prst="rect">
            <a:avLst/>
          </a:prstGeom>
          <a:noFill/>
        </p:spPr>
      </p:pic>
      <p:pic>
        <p:nvPicPr>
          <p:cNvPr id="15"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6781800" y="5638800"/>
            <a:ext cx="838200" cy="838201"/>
          </a:xfrm>
          <a:prstGeom prst="rect">
            <a:avLst/>
          </a:prstGeom>
          <a:noFill/>
        </p:spPr>
      </p:pic>
      <p:pic>
        <p:nvPicPr>
          <p:cNvPr id="16"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2667000" y="5638800"/>
            <a:ext cx="838200" cy="838201"/>
          </a:xfrm>
          <a:prstGeom prst="rect">
            <a:avLst/>
          </a:prstGeom>
          <a:noFill/>
        </p:spPr>
      </p:pic>
      <p:pic>
        <p:nvPicPr>
          <p:cNvPr id="17"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3505200" y="4800600"/>
            <a:ext cx="838200" cy="838201"/>
          </a:xfrm>
          <a:prstGeom prst="rect">
            <a:avLst/>
          </a:prstGeom>
          <a:noFill/>
        </p:spPr>
      </p:pic>
      <p:pic>
        <p:nvPicPr>
          <p:cNvPr id="18"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5943600" y="4800600"/>
            <a:ext cx="838200" cy="838201"/>
          </a:xfrm>
          <a:prstGeom prst="rect">
            <a:avLst/>
          </a:prstGeom>
          <a:noFill/>
        </p:spPr>
      </p:pic>
      <p:pic>
        <p:nvPicPr>
          <p:cNvPr id="19"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5105400" y="5638800"/>
            <a:ext cx="838200" cy="838201"/>
          </a:xfrm>
          <a:prstGeom prst="rect">
            <a:avLst/>
          </a:prstGeom>
          <a:noFill/>
        </p:spPr>
      </p:pic>
      <p:pic>
        <p:nvPicPr>
          <p:cNvPr id="20"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6781800" y="4800600"/>
            <a:ext cx="838200" cy="838201"/>
          </a:xfrm>
          <a:prstGeom prst="rect">
            <a:avLst/>
          </a:prstGeom>
          <a:noFill/>
        </p:spPr>
      </p:pic>
      <p:pic>
        <p:nvPicPr>
          <p:cNvPr id="21"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5943600" y="3962400"/>
            <a:ext cx="838200" cy="838201"/>
          </a:xfrm>
          <a:prstGeom prst="rect">
            <a:avLst/>
          </a:prstGeom>
          <a:noFill/>
        </p:spPr>
      </p:pic>
      <p:pic>
        <p:nvPicPr>
          <p:cNvPr id="22"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5943600" y="3200400"/>
            <a:ext cx="838200" cy="838201"/>
          </a:xfrm>
          <a:prstGeom prst="rect">
            <a:avLst/>
          </a:prstGeom>
          <a:noFill/>
        </p:spPr>
      </p:pic>
      <p:pic>
        <p:nvPicPr>
          <p:cNvPr id="23"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5943600" y="2362200"/>
            <a:ext cx="838200" cy="838201"/>
          </a:xfrm>
          <a:prstGeom prst="rect">
            <a:avLst/>
          </a:prstGeom>
          <a:noFill/>
        </p:spPr>
      </p:pic>
      <p:pic>
        <p:nvPicPr>
          <p:cNvPr id="26" name="Picture 25" descr="User-green-icon.png"/>
          <p:cNvPicPr>
            <a:picLocks noChangeAspect="1"/>
          </p:cNvPicPr>
          <p:nvPr/>
        </p:nvPicPr>
        <p:blipFill>
          <a:blip r:embed="rId3" cstate="print"/>
          <a:stretch>
            <a:fillRect/>
          </a:stretch>
        </p:blipFill>
        <p:spPr>
          <a:xfrm>
            <a:off x="152400" y="5334000"/>
            <a:ext cx="812800" cy="812800"/>
          </a:xfrm>
          <a:prstGeom prst="rect">
            <a:avLst/>
          </a:prstGeom>
        </p:spPr>
      </p:pic>
      <p:pic>
        <p:nvPicPr>
          <p:cNvPr id="27" name="Picture 2" descr="http://icons.iconarchive.com/icons/icons-land/vista-hardware-devices/128/Portable-Computer-icon.png"/>
          <p:cNvPicPr>
            <a:picLocks noChangeAspect="1" noChangeArrowheads="1"/>
          </p:cNvPicPr>
          <p:nvPr/>
        </p:nvPicPr>
        <p:blipFill>
          <a:blip r:embed="rId4" cstate="print"/>
          <a:srcRect/>
          <a:stretch>
            <a:fillRect/>
          </a:stretch>
        </p:blipFill>
        <p:spPr bwMode="auto">
          <a:xfrm>
            <a:off x="990600" y="5181600"/>
            <a:ext cx="1219200" cy="1219201"/>
          </a:xfrm>
          <a:prstGeom prst="rect">
            <a:avLst/>
          </a:prstGeom>
          <a:noFill/>
        </p:spPr>
      </p:pic>
      <p:sp>
        <p:nvSpPr>
          <p:cNvPr id="24" name="Title 1"/>
          <p:cNvSpPr>
            <a:spLocks noGrp="1"/>
          </p:cNvSpPr>
          <p:nvPr>
            <p:ph type="title"/>
          </p:nvPr>
        </p:nvSpPr>
        <p:spPr>
          <a:xfrm>
            <a:off x="457200" y="274638"/>
            <a:ext cx="8229600" cy="1143000"/>
          </a:xfrm>
        </p:spPr>
        <p:txBody>
          <a:bodyPr/>
          <a:lstStyle/>
          <a:p>
            <a:r>
              <a:rPr lang="en-US" b="1" dirty="0" smtClean="0">
                <a:cs typeface="+mn-cs"/>
              </a:rPr>
              <a:t>4. </a:t>
            </a:r>
            <a:r>
              <a:rPr lang="en-US" b="1" dirty="0" smtClean="0">
                <a:cs typeface="+mn-cs"/>
              </a:rPr>
              <a:t>Pay Per Uses</a:t>
            </a:r>
            <a:endParaRPr lang="th-TH" dirty="0">
              <a:cs typeface="+mn-cs"/>
            </a:endParaRPr>
          </a:p>
        </p:txBody>
      </p:sp>
      <p:sp>
        <p:nvSpPr>
          <p:cNvPr id="28" name="TextBox 27"/>
          <p:cNvSpPr txBox="1"/>
          <p:nvPr/>
        </p:nvSpPr>
        <p:spPr>
          <a:xfrm>
            <a:off x="2590800" y="4953000"/>
            <a:ext cx="742511" cy="584775"/>
          </a:xfrm>
          <a:prstGeom prst="rect">
            <a:avLst/>
          </a:prstGeom>
          <a:noFill/>
        </p:spPr>
        <p:txBody>
          <a:bodyPr wrap="none" rtlCol="0">
            <a:spAutoFit/>
          </a:bodyPr>
          <a:lstStyle/>
          <a:p>
            <a:r>
              <a:rPr lang="en-US" sz="3200" b="1" dirty="0" smtClean="0"/>
              <a:t>Jan</a:t>
            </a:r>
            <a:endParaRPr lang="th-TH" sz="3200" b="1" dirty="0" smtClean="0"/>
          </a:p>
        </p:txBody>
      </p:sp>
      <p:sp>
        <p:nvSpPr>
          <p:cNvPr id="29" name="TextBox 28"/>
          <p:cNvSpPr txBox="1"/>
          <p:nvPr/>
        </p:nvSpPr>
        <p:spPr>
          <a:xfrm>
            <a:off x="3505200" y="4114800"/>
            <a:ext cx="794192" cy="584775"/>
          </a:xfrm>
          <a:prstGeom prst="rect">
            <a:avLst/>
          </a:prstGeom>
          <a:noFill/>
        </p:spPr>
        <p:txBody>
          <a:bodyPr wrap="none" rtlCol="0">
            <a:spAutoFit/>
          </a:bodyPr>
          <a:lstStyle/>
          <a:p>
            <a:r>
              <a:rPr lang="en-US" sz="3200" b="1" dirty="0" smtClean="0"/>
              <a:t>Feb</a:t>
            </a:r>
            <a:endParaRPr lang="th-TH" sz="3200" b="1" dirty="0" smtClean="0"/>
          </a:p>
        </p:txBody>
      </p:sp>
      <p:sp>
        <p:nvSpPr>
          <p:cNvPr id="30" name="TextBox 29"/>
          <p:cNvSpPr txBox="1"/>
          <p:nvPr/>
        </p:nvSpPr>
        <p:spPr>
          <a:xfrm>
            <a:off x="4343400" y="4953000"/>
            <a:ext cx="891591" cy="584775"/>
          </a:xfrm>
          <a:prstGeom prst="rect">
            <a:avLst/>
          </a:prstGeom>
          <a:noFill/>
        </p:spPr>
        <p:txBody>
          <a:bodyPr wrap="none" rtlCol="0">
            <a:spAutoFit/>
          </a:bodyPr>
          <a:lstStyle/>
          <a:p>
            <a:r>
              <a:rPr lang="en-US" sz="3200" b="1" dirty="0" smtClean="0"/>
              <a:t>Mar</a:t>
            </a:r>
            <a:endParaRPr lang="th-TH" sz="3200" b="1" dirty="0" smtClean="0"/>
          </a:p>
        </p:txBody>
      </p:sp>
      <p:sp>
        <p:nvSpPr>
          <p:cNvPr id="31" name="TextBox 30"/>
          <p:cNvSpPr txBox="1"/>
          <p:nvPr/>
        </p:nvSpPr>
        <p:spPr>
          <a:xfrm>
            <a:off x="5105400" y="4953000"/>
            <a:ext cx="798617" cy="584775"/>
          </a:xfrm>
          <a:prstGeom prst="rect">
            <a:avLst/>
          </a:prstGeom>
          <a:noFill/>
        </p:spPr>
        <p:txBody>
          <a:bodyPr wrap="none" rtlCol="0">
            <a:spAutoFit/>
          </a:bodyPr>
          <a:lstStyle/>
          <a:p>
            <a:r>
              <a:rPr lang="en-US" sz="3200" b="1" dirty="0" smtClean="0"/>
              <a:t>Apr</a:t>
            </a:r>
            <a:endParaRPr lang="th-TH" sz="3200" b="1" dirty="0" smtClean="0"/>
          </a:p>
        </p:txBody>
      </p:sp>
      <p:sp>
        <p:nvSpPr>
          <p:cNvPr id="32" name="TextBox 31"/>
          <p:cNvSpPr txBox="1"/>
          <p:nvPr/>
        </p:nvSpPr>
        <p:spPr>
          <a:xfrm>
            <a:off x="5791200" y="1752600"/>
            <a:ext cx="932243" cy="584775"/>
          </a:xfrm>
          <a:prstGeom prst="rect">
            <a:avLst/>
          </a:prstGeom>
          <a:noFill/>
        </p:spPr>
        <p:txBody>
          <a:bodyPr wrap="none" rtlCol="0">
            <a:spAutoFit/>
          </a:bodyPr>
          <a:lstStyle/>
          <a:p>
            <a:r>
              <a:rPr lang="en-US" sz="3200" b="1" dirty="0" smtClean="0"/>
              <a:t>May</a:t>
            </a:r>
            <a:endParaRPr lang="th-TH" sz="3200" b="1" dirty="0" smtClean="0"/>
          </a:p>
        </p:txBody>
      </p:sp>
      <p:sp>
        <p:nvSpPr>
          <p:cNvPr id="33" name="TextBox 32"/>
          <p:cNvSpPr txBox="1"/>
          <p:nvPr/>
        </p:nvSpPr>
        <p:spPr>
          <a:xfrm>
            <a:off x="6781800" y="4267200"/>
            <a:ext cx="760144" cy="584775"/>
          </a:xfrm>
          <a:prstGeom prst="rect">
            <a:avLst/>
          </a:prstGeom>
          <a:noFill/>
        </p:spPr>
        <p:txBody>
          <a:bodyPr wrap="none" rtlCol="0">
            <a:spAutoFit/>
          </a:bodyPr>
          <a:lstStyle/>
          <a:p>
            <a:r>
              <a:rPr lang="en-US" sz="3200" b="1" dirty="0" smtClean="0"/>
              <a:t>Jun</a:t>
            </a:r>
            <a:endParaRPr lang="th-TH" sz="3200" b="1" dirty="0" smtClean="0"/>
          </a:p>
        </p:txBody>
      </p:sp>
      <p:sp>
        <p:nvSpPr>
          <p:cNvPr id="34" name="TextBox 33"/>
          <p:cNvSpPr txBox="1"/>
          <p:nvPr/>
        </p:nvSpPr>
        <p:spPr>
          <a:xfrm>
            <a:off x="228600" y="2743200"/>
            <a:ext cx="1902444" cy="1077218"/>
          </a:xfrm>
          <a:prstGeom prst="rect">
            <a:avLst/>
          </a:prstGeom>
          <a:noFill/>
        </p:spPr>
        <p:txBody>
          <a:bodyPr wrap="none" rtlCol="0">
            <a:spAutoFit/>
          </a:bodyPr>
          <a:lstStyle/>
          <a:p>
            <a:r>
              <a:rPr lang="en-US" sz="3200" b="1" dirty="0" smtClean="0"/>
              <a:t>Required </a:t>
            </a:r>
          </a:p>
          <a:p>
            <a:r>
              <a:rPr lang="en-US" sz="3200" b="1" dirty="0" smtClean="0"/>
              <a:t>Resources</a:t>
            </a:r>
            <a:endParaRPr lang="th-TH" sz="3200" b="1" dirty="0" smtClean="0"/>
          </a:p>
        </p:txBody>
      </p:sp>
      <p:sp>
        <p:nvSpPr>
          <p:cNvPr id="35" name="TextBox 34"/>
          <p:cNvSpPr txBox="1"/>
          <p:nvPr/>
        </p:nvSpPr>
        <p:spPr>
          <a:xfrm>
            <a:off x="7848600" y="5638800"/>
            <a:ext cx="1029449" cy="584775"/>
          </a:xfrm>
          <a:prstGeom prst="rect">
            <a:avLst/>
          </a:prstGeom>
          <a:noFill/>
        </p:spPr>
        <p:txBody>
          <a:bodyPr wrap="none" rtlCol="0">
            <a:spAutoFit/>
          </a:bodyPr>
          <a:lstStyle/>
          <a:p>
            <a:r>
              <a:rPr lang="en-US" sz="3200" b="1" dirty="0" smtClean="0"/>
              <a:t>Time</a:t>
            </a:r>
            <a:endParaRPr lang="th-TH" sz="32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flipV="1">
            <a:off x="2514600" y="2743200"/>
            <a:ext cx="0" cy="3810000"/>
          </a:xfrm>
          <a:prstGeom prst="straightConnector1">
            <a:avLst/>
          </a:prstGeom>
          <a:ln w="889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514600" y="6553200"/>
            <a:ext cx="5867400" cy="0"/>
          </a:xfrm>
          <a:prstGeom prst="straightConnector1">
            <a:avLst/>
          </a:prstGeom>
          <a:ln w="889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25" descr="User-green-icon.png"/>
          <p:cNvPicPr>
            <a:picLocks noChangeAspect="1"/>
          </p:cNvPicPr>
          <p:nvPr/>
        </p:nvPicPr>
        <p:blipFill>
          <a:blip r:embed="rId2" cstate="print"/>
          <a:stretch>
            <a:fillRect/>
          </a:stretch>
        </p:blipFill>
        <p:spPr>
          <a:xfrm>
            <a:off x="152400" y="5334000"/>
            <a:ext cx="812800" cy="812800"/>
          </a:xfrm>
          <a:prstGeom prst="rect">
            <a:avLst/>
          </a:prstGeom>
        </p:spPr>
      </p:pic>
      <p:pic>
        <p:nvPicPr>
          <p:cNvPr id="27" name="Picture 2" descr="http://icons.iconarchive.com/icons/icons-land/vista-hardware-devices/128/Portable-Computer-icon.png"/>
          <p:cNvPicPr>
            <a:picLocks noChangeAspect="1" noChangeArrowheads="1"/>
          </p:cNvPicPr>
          <p:nvPr/>
        </p:nvPicPr>
        <p:blipFill>
          <a:blip r:embed="rId3" cstate="print"/>
          <a:srcRect/>
          <a:stretch>
            <a:fillRect/>
          </a:stretch>
        </p:blipFill>
        <p:spPr bwMode="auto">
          <a:xfrm>
            <a:off x="990600" y="5181600"/>
            <a:ext cx="1219200" cy="1219201"/>
          </a:xfrm>
          <a:prstGeom prst="rect">
            <a:avLst/>
          </a:prstGeom>
          <a:noFill/>
        </p:spPr>
      </p:pic>
      <p:sp>
        <p:nvSpPr>
          <p:cNvPr id="28" name="TextBox 27"/>
          <p:cNvSpPr txBox="1"/>
          <p:nvPr/>
        </p:nvSpPr>
        <p:spPr>
          <a:xfrm>
            <a:off x="2590800" y="4953000"/>
            <a:ext cx="742511" cy="584775"/>
          </a:xfrm>
          <a:prstGeom prst="rect">
            <a:avLst/>
          </a:prstGeom>
          <a:noFill/>
        </p:spPr>
        <p:txBody>
          <a:bodyPr wrap="none" rtlCol="0">
            <a:spAutoFit/>
          </a:bodyPr>
          <a:lstStyle/>
          <a:p>
            <a:r>
              <a:rPr lang="en-US" sz="3200" b="1" dirty="0" smtClean="0"/>
              <a:t>Jan</a:t>
            </a:r>
            <a:endParaRPr lang="th-TH" sz="3200" b="1" dirty="0" smtClean="0"/>
          </a:p>
        </p:txBody>
      </p:sp>
      <p:sp>
        <p:nvSpPr>
          <p:cNvPr id="29" name="TextBox 28"/>
          <p:cNvSpPr txBox="1"/>
          <p:nvPr/>
        </p:nvSpPr>
        <p:spPr>
          <a:xfrm>
            <a:off x="3505200" y="4114800"/>
            <a:ext cx="794192" cy="584775"/>
          </a:xfrm>
          <a:prstGeom prst="rect">
            <a:avLst/>
          </a:prstGeom>
          <a:noFill/>
        </p:spPr>
        <p:txBody>
          <a:bodyPr wrap="none" rtlCol="0">
            <a:spAutoFit/>
          </a:bodyPr>
          <a:lstStyle/>
          <a:p>
            <a:r>
              <a:rPr lang="en-US" sz="3200" b="1" dirty="0" smtClean="0"/>
              <a:t>Feb</a:t>
            </a:r>
            <a:endParaRPr lang="th-TH" sz="3200" b="1" dirty="0" smtClean="0"/>
          </a:p>
        </p:txBody>
      </p:sp>
      <p:sp>
        <p:nvSpPr>
          <p:cNvPr id="30" name="TextBox 29"/>
          <p:cNvSpPr txBox="1"/>
          <p:nvPr/>
        </p:nvSpPr>
        <p:spPr>
          <a:xfrm>
            <a:off x="4419600" y="4953000"/>
            <a:ext cx="891591" cy="584775"/>
          </a:xfrm>
          <a:prstGeom prst="rect">
            <a:avLst/>
          </a:prstGeom>
          <a:noFill/>
        </p:spPr>
        <p:txBody>
          <a:bodyPr wrap="none" rtlCol="0">
            <a:spAutoFit/>
          </a:bodyPr>
          <a:lstStyle/>
          <a:p>
            <a:r>
              <a:rPr lang="en-US" sz="3200" b="1" dirty="0" smtClean="0"/>
              <a:t>Mar</a:t>
            </a:r>
            <a:endParaRPr lang="th-TH" sz="3200" b="1" dirty="0" smtClean="0"/>
          </a:p>
        </p:txBody>
      </p:sp>
      <p:sp>
        <p:nvSpPr>
          <p:cNvPr id="31" name="TextBox 30"/>
          <p:cNvSpPr txBox="1"/>
          <p:nvPr/>
        </p:nvSpPr>
        <p:spPr>
          <a:xfrm>
            <a:off x="5257800" y="4953000"/>
            <a:ext cx="798617" cy="584775"/>
          </a:xfrm>
          <a:prstGeom prst="rect">
            <a:avLst/>
          </a:prstGeom>
          <a:noFill/>
        </p:spPr>
        <p:txBody>
          <a:bodyPr wrap="none" rtlCol="0">
            <a:spAutoFit/>
          </a:bodyPr>
          <a:lstStyle/>
          <a:p>
            <a:r>
              <a:rPr lang="en-US" sz="3200" b="1" dirty="0" smtClean="0"/>
              <a:t>Apr</a:t>
            </a:r>
            <a:endParaRPr lang="th-TH" sz="3200" b="1" dirty="0" smtClean="0"/>
          </a:p>
        </p:txBody>
      </p:sp>
      <p:sp>
        <p:nvSpPr>
          <p:cNvPr id="32" name="TextBox 31"/>
          <p:cNvSpPr txBox="1"/>
          <p:nvPr/>
        </p:nvSpPr>
        <p:spPr>
          <a:xfrm>
            <a:off x="5791200" y="1752600"/>
            <a:ext cx="932243" cy="584775"/>
          </a:xfrm>
          <a:prstGeom prst="rect">
            <a:avLst/>
          </a:prstGeom>
          <a:noFill/>
        </p:spPr>
        <p:txBody>
          <a:bodyPr wrap="none" rtlCol="0">
            <a:spAutoFit/>
          </a:bodyPr>
          <a:lstStyle/>
          <a:p>
            <a:r>
              <a:rPr lang="en-US" sz="3200" b="1" dirty="0" smtClean="0"/>
              <a:t>May</a:t>
            </a:r>
            <a:endParaRPr lang="th-TH" sz="3200" b="1" dirty="0" smtClean="0"/>
          </a:p>
        </p:txBody>
      </p:sp>
      <p:sp>
        <p:nvSpPr>
          <p:cNvPr id="33" name="TextBox 32"/>
          <p:cNvSpPr txBox="1"/>
          <p:nvPr/>
        </p:nvSpPr>
        <p:spPr>
          <a:xfrm>
            <a:off x="6781800" y="4267200"/>
            <a:ext cx="760144" cy="584775"/>
          </a:xfrm>
          <a:prstGeom prst="rect">
            <a:avLst/>
          </a:prstGeom>
          <a:noFill/>
        </p:spPr>
        <p:txBody>
          <a:bodyPr wrap="none" rtlCol="0">
            <a:spAutoFit/>
          </a:bodyPr>
          <a:lstStyle/>
          <a:p>
            <a:r>
              <a:rPr lang="en-US" sz="3200" b="1" dirty="0" smtClean="0"/>
              <a:t>Jun</a:t>
            </a:r>
            <a:endParaRPr lang="th-TH" sz="3200" b="1" dirty="0" smtClean="0"/>
          </a:p>
        </p:txBody>
      </p:sp>
      <p:pic>
        <p:nvPicPr>
          <p:cNvPr id="54276" name="Picture 4" descr="http://icons.iconarchive.com/icons/chrisbanks2/cold-fusion-hd/128/dollar-sign-icon.png"/>
          <p:cNvPicPr>
            <a:picLocks noChangeAspect="1" noChangeArrowheads="1"/>
          </p:cNvPicPr>
          <p:nvPr/>
        </p:nvPicPr>
        <p:blipFill>
          <a:blip r:embed="rId4" cstate="print"/>
          <a:srcRect/>
          <a:stretch>
            <a:fillRect/>
          </a:stretch>
        </p:blipFill>
        <p:spPr bwMode="auto">
          <a:xfrm>
            <a:off x="2590800" y="5638800"/>
            <a:ext cx="914399" cy="914400"/>
          </a:xfrm>
          <a:prstGeom prst="rect">
            <a:avLst/>
          </a:prstGeom>
          <a:noFill/>
        </p:spPr>
      </p:pic>
      <p:pic>
        <p:nvPicPr>
          <p:cNvPr id="40" name="Picture 4" descr="http://icons.iconarchive.com/icons/chrisbanks2/cold-fusion-hd/128/dollar-sign-icon.png"/>
          <p:cNvPicPr>
            <a:picLocks noChangeAspect="1" noChangeArrowheads="1"/>
          </p:cNvPicPr>
          <p:nvPr/>
        </p:nvPicPr>
        <p:blipFill>
          <a:blip r:embed="rId4" cstate="print"/>
          <a:srcRect/>
          <a:stretch>
            <a:fillRect/>
          </a:stretch>
        </p:blipFill>
        <p:spPr bwMode="auto">
          <a:xfrm>
            <a:off x="3429000" y="5638800"/>
            <a:ext cx="914399" cy="914400"/>
          </a:xfrm>
          <a:prstGeom prst="rect">
            <a:avLst/>
          </a:prstGeom>
          <a:noFill/>
        </p:spPr>
      </p:pic>
      <p:pic>
        <p:nvPicPr>
          <p:cNvPr id="41" name="Picture 4" descr="http://icons.iconarchive.com/icons/chrisbanks2/cold-fusion-hd/128/dollar-sign-icon.png"/>
          <p:cNvPicPr>
            <a:picLocks noChangeAspect="1" noChangeArrowheads="1"/>
          </p:cNvPicPr>
          <p:nvPr/>
        </p:nvPicPr>
        <p:blipFill>
          <a:blip r:embed="rId4" cstate="print"/>
          <a:srcRect/>
          <a:stretch>
            <a:fillRect/>
          </a:stretch>
        </p:blipFill>
        <p:spPr bwMode="auto">
          <a:xfrm>
            <a:off x="3429000" y="4800600"/>
            <a:ext cx="914399" cy="914400"/>
          </a:xfrm>
          <a:prstGeom prst="rect">
            <a:avLst/>
          </a:prstGeom>
          <a:noFill/>
        </p:spPr>
      </p:pic>
      <p:pic>
        <p:nvPicPr>
          <p:cNvPr id="42" name="Picture 4" descr="http://icons.iconarchive.com/icons/chrisbanks2/cold-fusion-hd/128/dollar-sign-icon.png"/>
          <p:cNvPicPr>
            <a:picLocks noChangeAspect="1" noChangeArrowheads="1"/>
          </p:cNvPicPr>
          <p:nvPr/>
        </p:nvPicPr>
        <p:blipFill>
          <a:blip r:embed="rId4" cstate="print"/>
          <a:srcRect/>
          <a:stretch>
            <a:fillRect/>
          </a:stretch>
        </p:blipFill>
        <p:spPr bwMode="auto">
          <a:xfrm>
            <a:off x="4267200" y="5638800"/>
            <a:ext cx="914399" cy="914400"/>
          </a:xfrm>
          <a:prstGeom prst="rect">
            <a:avLst/>
          </a:prstGeom>
          <a:noFill/>
        </p:spPr>
      </p:pic>
      <p:pic>
        <p:nvPicPr>
          <p:cNvPr id="43" name="Picture 4" descr="http://icons.iconarchive.com/icons/chrisbanks2/cold-fusion-hd/128/dollar-sign-icon.png"/>
          <p:cNvPicPr>
            <a:picLocks noChangeAspect="1" noChangeArrowheads="1"/>
          </p:cNvPicPr>
          <p:nvPr/>
        </p:nvPicPr>
        <p:blipFill>
          <a:blip r:embed="rId4" cstate="print"/>
          <a:srcRect/>
          <a:stretch>
            <a:fillRect/>
          </a:stretch>
        </p:blipFill>
        <p:spPr bwMode="auto">
          <a:xfrm>
            <a:off x="5105400" y="5638800"/>
            <a:ext cx="914399" cy="914400"/>
          </a:xfrm>
          <a:prstGeom prst="rect">
            <a:avLst/>
          </a:prstGeom>
          <a:noFill/>
        </p:spPr>
      </p:pic>
      <p:pic>
        <p:nvPicPr>
          <p:cNvPr id="44" name="Picture 4" descr="http://icons.iconarchive.com/icons/chrisbanks2/cold-fusion-hd/128/dollar-sign-icon.png"/>
          <p:cNvPicPr>
            <a:picLocks noChangeAspect="1" noChangeArrowheads="1"/>
          </p:cNvPicPr>
          <p:nvPr/>
        </p:nvPicPr>
        <p:blipFill>
          <a:blip r:embed="rId4" cstate="print"/>
          <a:srcRect/>
          <a:stretch>
            <a:fillRect/>
          </a:stretch>
        </p:blipFill>
        <p:spPr bwMode="auto">
          <a:xfrm>
            <a:off x="5943600" y="5638800"/>
            <a:ext cx="914399" cy="914400"/>
          </a:xfrm>
          <a:prstGeom prst="rect">
            <a:avLst/>
          </a:prstGeom>
          <a:noFill/>
        </p:spPr>
      </p:pic>
      <p:pic>
        <p:nvPicPr>
          <p:cNvPr id="45" name="Picture 4" descr="http://icons.iconarchive.com/icons/chrisbanks2/cold-fusion-hd/128/dollar-sign-icon.png"/>
          <p:cNvPicPr>
            <a:picLocks noChangeAspect="1" noChangeArrowheads="1"/>
          </p:cNvPicPr>
          <p:nvPr/>
        </p:nvPicPr>
        <p:blipFill>
          <a:blip r:embed="rId4" cstate="print"/>
          <a:srcRect/>
          <a:stretch>
            <a:fillRect/>
          </a:stretch>
        </p:blipFill>
        <p:spPr bwMode="auto">
          <a:xfrm>
            <a:off x="5943600" y="4800600"/>
            <a:ext cx="914399" cy="914400"/>
          </a:xfrm>
          <a:prstGeom prst="rect">
            <a:avLst/>
          </a:prstGeom>
          <a:noFill/>
        </p:spPr>
      </p:pic>
      <p:pic>
        <p:nvPicPr>
          <p:cNvPr id="46" name="Picture 4" descr="http://icons.iconarchive.com/icons/chrisbanks2/cold-fusion-hd/128/dollar-sign-icon.png"/>
          <p:cNvPicPr>
            <a:picLocks noChangeAspect="1" noChangeArrowheads="1"/>
          </p:cNvPicPr>
          <p:nvPr/>
        </p:nvPicPr>
        <p:blipFill>
          <a:blip r:embed="rId4" cstate="print"/>
          <a:srcRect/>
          <a:stretch>
            <a:fillRect/>
          </a:stretch>
        </p:blipFill>
        <p:spPr bwMode="auto">
          <a:xfrm>
            <a:off x="5943600" y="3962400"/>
            <a:ext cx="914399" cy="914400"/>
          </a:xfrm>
          <a:prstGeom prst="rect">
            <a:avLst/>
          </a:prstGeom>
          <a:noFill/>
        </p:spPr>
      </p:pic>
      <p:pic>
        <p:nvPicPr>
          <p:cNvPr id="47" name="Picture 4" descr="http://icons.iconarchive.com/icons/chrisbanks2/cold-fusion-hd/128/dollar-sign-icon.png"/>
          <p:cNvPicPr>
            <a:picLocks noChangeAspect="1" noChangeArrowheads="1"/>
          </p:cNvPicPr>
          <p:nvPr/>
        </p:nvPicPr>
        <p:blipFill>
          <a:blip r:embed="rId4" cstate="print"/>
          <a:srcRect/>
          <a:stretch>
            <a:fillRect/>
          </a:stretch>
        </p:blipFill>
        <p:spPr bwMode="auto">
          <a:xfrm>
            <a:off x="5943600" y="3124200"/>
            <a:ext cx="914399" cy="914400"/>
          </a:xfrm>
          <a:prstGeom prst="rect">
            <a:avLst/>
          </a:prstGeom>
          <a:noFill/>
        </p:spPr>
      </p:pic>
      <p:pic>
        <p:nvPicPr>
          <p:cNvPr id="48" name="Picture 4" descr="http://icons.iconarchive.com/icons/chrisbanks2/cold-fusion-hd/128/dollar-sign-icon.png"/>
          <p:cNvPicPr>
            <a:picLocks noChangeAspect="1" noChangeArrowheads="1"/>
          </p:cNvPicPr>
          <p:nvPr/>
        </p:nvPicPr>
        <p:blipFill>
          <a:blip r:embed="rId4" cstate="print"/>
          <a:srcRect/>
          <a:stretch>
            <a:fillRect/>
          </a:stretch>
        </p:blipFill>
        <p:spPr bwMode="auto">
          <a:xfrm>
            <a:off x="5943600" y="2286000"/>
            <a:ext cx="914399" cy="914400"/>
          </a:xfrm>
          <a:prstGeom prst="rect">
            <a:avLst/>
          </a:prstGeom>
          <a:noFill/>
        </p:spPr>
      </p:pic>
      <p:pic>
        <p:nvPicPr>
          <p:cNvPr id="49" name="Picture 4" descr="http://icons.iconarchive.com/icons/chrisbanks2/cold-fusion-hd/128/dollar-sign-icon.png"/>
          <p:cNvPicPr>
            <a:picLocks noChangeAspect="1" noChangeArrowheads="1"/>
          </p:cNvPicPr>
          <p:nvPr/>
        </p:nvPicPr>
        <p:blipFill>
          <a:blip r:embed="rId4" cstate="print"/>
          <a:srcRect/>
          <a:stretch>
            <a:fillRect/>
          </a:stretch>
        </p:blipFill>
        <p:spPr bwMode="auto">
          <a:xfrm>
            <a:off x="6781800" y="5638800"/>
            <a:ext cx="914399" cy="914400"/>
          </a:xfrm>
          <a:prstGeom prst="rect">
            <a:avLst/>
          </a:prstGeom>
          <a:noFill/>
        </p:spPr>
      </p:pic>
      <p:pic>
        <p:nvPicPr>
          <p:cNvPr id="50" name="Picture 4" descr="http://icons.iconarchive.com/icons/chrisbanks2/cold-fusion-hd/128/dollar-sign-icon.png"/>
          <p:cNvPicPr>
            <a:picLocks noChangeAspect="1" noChangeArrowheads="1"/>
          </p:cNvPicPr>
          <p:nvPr/>
        </p:nvPicPr>
        <p:blipFill>
          <a:blip r:embed="rId4" cstate="print"/>
          <a:srcRect/>
          <a:stretch>
            <a:fillRect/>
          </a:stretch>
        </p:blipFill>
        <p:spPr bwMode="auto">
          <a:xfrm>
            <a:off x="6781800" y="4800600"/>
            <a:ext cx="914399" cy="914400"/>
          </a:xfrm>
          <a:prstGeom prst="rect">
            <a:avLst/>
          </a:prstGeom>
          <a:noFill/>
        </p:spPr>
      </p:pic>
      <p:sp>
        <p:nvSpPr>
          <p:cNvPr id="34" name="TextBox 33"/>
          <p:cNvSpPr txBox="1"/>
          <p:nvPr/>
        </p:nvSpPr>
        <p:spPr>
          <a:xfrm>
            <a:off x="228600" y="2743200"/>
            <a:ext cx="1902444" cy="1077218"/>
          </a:xfrm>
          <a:prstGeom prst="rect">
            <a:avLst/>
          </a:prstGeom>
          <a:noFill/>
        </p:spPr>
        <p:txBody>
          <a:bodyPr wrap="none" rtlCol="0">
            <a:spAutoFit/>
          </a:bodyPr>
          <a:lstStyle/>
          <a:p>
            <a:r>
              <a:rPr lang="en-US" sz="3200" b="1" dirty="0" smtClean="0"/>
              <a:t>Required </a:t>
            </a:r>
          </a:p>
          <a:p>
            <a:r>
              <a:rPr lang="en-US" sz="3200" b="1" dirty="0" smtClean="0"/>
              <a:t>Resources</a:t>
            </a:r>
            <a:endParaRPr lang="th-TH" sz="3200" b="1" dirty="0" smtClean="0"/>
          </a:p>
        </p:txBody>
      </p:sp>
      <p:sp>
        <p:nvSpPr>
          <p:cNvPr id="35" name="TextBox 34"/>
          <p:cNvSpPr txBox="1"/>
          <p:nvPr/>
        </p:nvSpPr>
        <p:spPr>
          <a:xfrm>
            <a:off x="7848600" y="5638800"/>
            <a:ext cx="1029449" cy="584775"/>
          </a:xfrm>
          <a:prstGeom prst="rect">
            <a:avLst/>
          </a:prstGeom>
          <a:noFill/>
        </p:spPr>
        <p:txBody>
          <a:bodyPr wrap="none" rtlCol="0">
            <a:spAutoFit/>
          </a:bodyPr>
          <a:lstStyle/>
          <a:p>
            <a:r>
              <a:rPr lang="en-US" sz="3200" b="1" dirty="0" smtClean="0"/>
              <a:t>Time</a:t>
            </a:r>
            <a:endParaRPr lang="th-TH" sz="32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mn-cs"/>
              </a:rPr>
              <a:t>Type of Services: Software</a:t>
            </a:r>
            <a:endParaRPr lang="th-TH" b="1" dirty="0">
              <a:cs typeface="+mn-cs"/>
            </a:endParaRPr>
          </a:p>
        </p:txBody>
      </p:sp>
      <p:sp>
        <p:nvSpPr>
          <p:cNvPr id="3" name="Content Placeholder 2"/>
          <p:cNvSpPr>
            <a:spLocks noGrp="1"/>
          </p:cNvSpPr>
          <p:nvPr>
            <p:ph idx="1"/>
          </p:nvPr>
        </p:nvSpPr>
        <p:spPr/>
        <p:txBody>
          <a:bodyPr/>
          <a:lstStyle/>
          <a:p>
            <a:endParaRPr lang="th-TH" dirty="0"/>
          </a:p>
        </p:txBody>
      </p:sp>
      <p:sp>
        <p:nvSpPr>
          <p:cNvPr id="4" name="Rounded Rectangle 3"/>
          <p:cNvSpPr/>
          <p:nvPr/>
        </p:nvSpPr>
        <p:spPr>
          <a:xfrm>
            <a:off x="304800" y="1447800"/>
            <a:ext cx="8534400" cy="5181600"/>
          </a:xfrm>
          <a:prstGeom prst="roundRect">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Rounded Rectangle 4"/>
          <p:cNvSpPr/>
          <p:nvPr/>
        </p:nvSpPr>
        <p:spPr>
          <a:xfrm>
            <a:off x="762000" y="1752600"/>
            <a:ext cx="7620000" cy="1066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9" name="Straight Connector 8"/>
          <p:cNvCxnSpPr/>
          <p:nvPr/>
        </p:nvCxnSpPr>
        <p:spPr>
          <a:xfrm>
            <a:off x="304800" y="5105400"/>
            <a:ext cx="8534400"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447800" y="1828800"/>
            <a:ext cx="2057400" cy="1015663"/>
          </a:xfrm>
          <a:prstGeom prst="rect">
            <a:avLst/>
          </a:prstGeom>
          <a:noFill/>
        </p:spPr>
        <p:txBody>
          <a:bodyPr wrap="square" rtlCol="0">
            <a:spAutoFit/>
          </a:bodyPr>
          <a:lstStyle/>
          <a:p>
            <a:r>
              <a:rPr lang="en-US" sz="6000" b="1" dirty="0" err="1" smtClean="0">
                <a:solidFill>
                  <a:srgbClr val="7030A0"/>
                </a:solidFill>
                <a:latin typeface="Arial" pitchFamily="34" charset="0"/>
                <a:cs typeface="Arial" pitchFamily="34" charset="0"/>
              </a:rPr>
              <a:t>SaaS</a:t>
            </a:r>
            <a:endParaRPr lang="th-TH" sz="6000" b="1" dirty="0">
              <a:solidFill>
                <a:srgbClr val="7030A0"/>
              </a:solidFill>
              <a:latin typeface="Arial" pitchFamily="34" charset="0"/>
            </a:endParaRPr>
          </a:p>
        </p:txBody>
      </p:sp>
      <p:pic>
        <p:nvPicPr>
          <p:cNvPr id="29700" name="Picture 4" descr="http://icons.iconarchive.com/icons/dakirby309/windows-8-metro/128/Apps-Email-Chat-Metro-icon.png"/>
          <p:cNvPicPr>
            <a:picLocks noChangeAspect="1" noChangeArrowheads="1"/>
          </p:cNvPicPr>
          <p:nvPr/>
        </p:nvPicPr>
        <p:blipFill>
          <a:blip r:embed="rId2" cstate="print"/>
          <a:srcRect/>
          <a:stretch>
            <a:fillRect/>
          </a:stretch>
        </p:blipFill>
        <p:spPr bwMode="auto">
          <a:xfrm>
            <a:off x="4343400" y="1828800"/>
            <a:ext cx="914400" cy="914401"/>
          </a:xfrm>
          <a:prstGeom prst="rect">
            <a:avLst/>
          </a:prstGeom>
          <a:noFill/>
        </p:spPr>
      </p:pic>
      <p:pic>
        <p:nvPicPr>
          <p:cNvPr id="29702" name="Picture 6" descr="http://icons.iconarchive.com/icons/oxygen-icons.org/oxygen/128/Apps-kspread-icon.png"/>
          <p:cNvPicPr>
            <a:picLocks noChangeAspect="1" noChangeArrowheads="1"/>
          </p:cNvPicPr>
          <p:nvPr/>
        </p:nvPicPr>
        <p:blipFill>
          <a:blip r:embed="rId3" cstate="print"/>
          <a:srcRect/>
          <a:stretch>
            <a:fillRect/>
          </a:stretch>
        </p:blipFill>
        <p:spPr bwMode="auto">
          <a:xfrm>
            <a:off x="5410200" y="1828800"/>
            <a:ext cx="914400" cy="914401"/>
          </a:xfrm>
          <a:prstGeom prst="rect">
            <a:avLst/>
          </a:prstGeom>
          <a:noFill/>
        </p:spPr>
      </p:pic>
      <p:pic>
        <p:nvPicPr>
          <p:cNvPr id="29704" name="Picture 8" descr="http://icons.iconarchive.com/icons/deleket/sleek-xp-basic/128/Document-icon.png"/>
          <p:cNvPicPr>
            <a:picLocks noChangeAspect="1" noChangeArrowheads="1"/>
          </p:cNvPicPr>
          <p:nvPr/>
        </p:nvPicPr>
        <p:blipFill>
          <a:blip r:embed="rId4" cstate="print"/>
          <a:srcRect/>
          <a:stretch>
            <a:fillRect/>
          </a:stretch>
        </p:blipFill>
        <p:spPr bwMode="auto">
          <a:xfrm>
            <a:off x="6400800" y="1828800"/>
            <a:ext cx="914400" cy="914401"/>
          </a:xfrm>
          <a:prstGeom prst="rect">
            <a:avLst/>
          </a:prstGeom>
          <a:noFill/>
        </p:spPr>
      </p:pic>
      <p:pic>
        <p:nvPicPr>
          <p:cNvPr id="29706" name="Picture 10" descr="http://icons.iconarchive.com/icons/icons-land/vista-hardware-devices/128/Home-Server-icon.png"/>
          <p:cNvPicPr>
            <a:picLocks noChangeAspect="1" noChangeArrowheads="1"/>
          </p:cNvPicPr>
          <p:nvPr/>
        </p:nvPicPr>
        <p:blipFill>
          <a:blip r:embed="rId5" cstate="print"/>
          <a:srcRect/>
          <a:stretch>
            <a:fillRect/>
          </a:stretch>
        </p:blipFill>
        <p:spPr bwMode="auto">
          <a:xfrm>
            <a:off x="5715000" y="5334000"/>
            <a:ext cx="1219200" cy="1219201"/>
          </a:xfrm>
          <a:prstGeom prst="rect">
            <a:avLst/>
          </a:prstGeom>
          <a:noFill/>
        </p:spPr>
      </p:pic>
      <p:pic>
        <p:nvPicPr>
          <p:cNvPr id="29710" name="Picture 14" descr="http://icons.iconarchive.com/icons/iconmoon/viva/128/My-Computer-icon.png"/>
          <p:cNvPicPr>
            <a:picLocks noChangeAspect="1" noChangeArrowheads="1"/>
          </p:cNvPicPr>
          <p:nvPr/>
        </p:nvPicPr>
        <p:blipFill>
          <a:blip r:embed="rId6" cstate="print"/>
          <a:srcRect/>
          <a:stretch>
            <a:fillRect/>
          </a:stretch>
        </p:blipFill>
        <p:spPr bwMode="auto">
          <a:xfrm>
            <a:off x="7162800" y="5257800"/>
            <a:ext cx="1219200" cy="1219201"/>
          </a:xfrm>
          <a:prstGeom prst="rect">
            <a:avLst/>
          </a:prstGeom>
          <a:noFill/>
        </p:spPr>
      </p:pic>
      <p:pic>
        <p:nvPicPr>
          <p:cNvPr id="29" name="Picture 10" descr="http://icons.iconarchive.com/icons/icons-land/vista-hardware-devices/128/Home-Server-icon.png"/>
          <p:cNvPicPr>
            <a:picLocks noChangeAspect="1" noChangeArrowheads="1"/>
          </p:cNvPicPr>
          <p:nvPr/>
        </p:nvPicPr>
        <p:blipFill>
          <a:blip r:embed="rId5" cstate="print"/>
          <a:srcRect/>
          <a:stretch>
            <a:fillRect/>
          </a:stretch>
        </p:blipFill>
        <p:spPr bwMode="auto">
          <a:xfrm>
            <a:off x="4724400" y="5334000"/>
            <a:ext cx="1219200" cy="1219201"/>
          </a:xfrm>
          <a:prstGeom prst="rect">
            <a:avLst/>
          </a:prstGeom>
          <a:noFill/>
        </p:spPr>
      </p:pic>
      <p:pic>
        <p:nvPicPr>
          <p:cNvPr id="30" name="Picture 10" descr="http://icons.iconarchive.com/icons/icons-land/vista-hardware-devices/128/Home-Server-icon.png"/>
          <p:cNvPicPr>
            <a:picLocks noChangeAspect="1" noChangeArrowheads="1"/>
          </p:cNvPicPr>
          <p:nvPr/>
        </p:nvPicPr>
        <p:blipFill>
          <a:blip r:embed="rId5" cstate="print"/>
          <a:srcRect/>
          <a:stretch>
            <a:fillRect/>
          </a:stretch>
        </p:blipFill>
        <p:spPr bwMode="auto">
          <a:xfrm>
            <a:off x="3733800" y="5334000"/>
            <a:ext cx="1219200" cy="1219201"/>
          </a:xfrm>
          <a:prstGeom prst="rect">
            <a:avLst/>
          </a:prstGeom>
          <a:noFill/>
        </p:spPr>
      </p:pic>
      <p:pic>
        <p:nvPicPr>
          <p:cNvPr id="31" name="Picture 10" descr="http://icons.iconarchive.com/icons/icons-land/vista-hardware-devices/128/Home-Server-icon.png"/>
          <p:cNvPicPr>
            <a:picLocks noChangeAspect="1" noChangeArrowheads="1"/>
          </p:cNvPicPr>
          <p:nvPr/>
        </p:nvPicPr>
        <p:blipFill>
          <a:blip r:embed="rId5" cstate="print"/>
          <a:srcRect/>
          <a:stretch>
            <a:fillRect/>
          </a:stretch>
        </p:blipFill>
        <p:spPr bwMode="auto">
          <a:xfrm>
            <a:off x="2743200" y="5334000"/>
            <a:ext cx="1219200" cy="1219201"/>
          </a:xfrm>
          <a:prstGeom prst="rect">
            <a:avLst/>
          </a:prstGeom>
          <a:noFill/>
        </p:spPr>
      </p:pic>
      <p:pic>
        <p:nvPicPr>
          <p:cNvPr id="32" name="Picture 10" descr="http://icons.iconarchive.com/icons/icons-land/vista-hardware-devices/128/Home-Server-icon.png"/>
          <p:cNvPicPr>
            <a:picLocks noChangeAspect="1" noChangeArrowheads="1"/>
          </p:cNvPicPr>
          <p:nvPr/>
        </p:nvPicPr>
        <p:blipFill>
          <a:blip r:embed="rId5" cstate="print"/>
          <a:srcRect/>
          <a:stretch>
            <a:fillRect/>
          </a:stretch>
        </p:blipFill>
        <p:spPr bwMode="auto">
          <a:xfrm>
            <a:off x="1752600" y="5334000"/>
            <a:ext cx="1219200" cy="12192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th-TH" dirty="0"/>
          </a:p>
        </p:txBody>
      </p:sp>
      <p:sp>
        <p:nvSpPr>
          <p:cNvPr id="4" name="Rounded Rectangle 3"/>
          <p:cNvSpPr/>
          <p:nvPr/>
        </p:nvSpPr>
        <p:spPr>
          <a:xfrm>
            <a:off x="304800" y="1447800"/>
            <a:ext cx="8534400" cy="5181600"/>
          </a:xfrm>
          <a:prstGeom prst="roundRect">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Rounded Rectangle 5"/>
          <p:cNvSpPr/>
          <p:nvPr/>
        </p:nvSpPr>
        <p:spPr>
          <a:xfrm>
            <a:off x="762000" y="2819400"/>
            <a:ext cx="7620000" cy="9906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9" name="Straight Connector 8"/>
          <p:cNvCxnSpPr/>
          <p:nvPr/>
        </p:nvCxnSpPr>
        <p:spPr>
          <a:xfrm>
            <a:off x="304800" y="5105400"/>
            <a:ext cx="8534400"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47800" y="2819400"/>
            <a:ext cx="2057400" cy="1015663"/>
          </a:xfrm>
          <a:prstGeom prst="rect">
            <a:avLst/>
          </a:prstGeom>
          <a:noFill/>
        </p:spPr>
        <p:txBody>
          <a:bodyPr wrap="square" rtlCol="0">
            <a:spAutoFit/>
          </a:bodyPr>
          <a:lstStyle/>
          <a:p>
            <a:r>
              <a:rPr lang="en-US" sz="6000" b="1" dirty="0" err="1" smtClean="0">
                <a:solidFill>
                  <a:srgbClr val="7030A0"/>
                </a:solidFill>
                <a:latin typeface="Arial" pitchFamily="34" charset="0"/>
                <a:cs typeface="Arial" pitchFamily="34" charset="0"/>
              </a:rPr>
              <a:t>PaaS</a:t>
            </a:r>
            <a:endParaRPr lang="th-TH" sz="6000" b="1" dirty="0">
              <a:solidFill>
                <a:srgbClr val="7030A0"/>
              </a:solidFill>
              <a:latin typeface="Arial" pitchFamily="34" charset="0"/>
            </a:endParaRPr>
          </a:p>
        </p:txBody>
      </p:sp>
      <p:pic>
        <p:nvPicPr>
          <p:cNvPr id="29698" name="Picture 2" descr="http://icons.iconarchive.com/icons/oxygen-icons.org/oxygen/128/Apps-preferences-system-windows-icon.png"/>
          <p:cNvPicPr>
            <a:picLocks noChangeAspect="1" noChangeArrowheads="1"/>
          </p:cNvPicPr>
          <p:nvPr/>
        </p:nvPicPr>
        <p:blipFill>
          <a:blip r:embed="rId2" cstate="print"/>
          <a:srcRect/>
          <a:stretch>
            <a:fillRect/>
          </a:stretch>
        </p:blipFill>
        <p:spPr bwMode="auto">
          <a:xfrm>
            <a:off x="4419600" y="2895600"/>
            <a:ext cx="838200" cy="838201"/>
          </a:xfrm>
          <a:prstGeom prst="rect">
            <a:avLst/>
          </a:prstGeom>
          <a:noFill/>
        </p:spPr>
      </p:pic>
      <p:pic>
        <p:nvPicPr>
          <p:cNvPr id="17" name="Picture 2" descr="http://icons.iconarchive.com/icons/oxygen-icons.org/oxygen/128/Apps-preferences-system-windows-icon.png"/>
          <p:cNvPicPr>
            <a:picLocks noChangeAspect="1" noChangeArrowheads="1"/>
          </p:cNvPicPr>
          <p:nvPr/>
        </p:nvPicPr>
        <p:blipFill>
          <a:blip r:embed="rId2" cstate="print"/>
          <a:srcRect/>
          <a:stretch>
            <a:fillRect/>
          </a:stretch>
        </p:blipFill>
        <p:spPr bwMode="auto">
          <a:xfrm>
            <a:off x="5410200" y="2895600"/>
            <a:ext cx="838200" cy="838201"/>
          </a:xfrm>
          <a:prstGeom prst="rect">
            <a:avLst/>
          </a:prstGeom>
          <a:noFill/>
        </p:spPr>
      </p:pic>
      <p:pic>
        <p:nvPicPr>
          <p:cNvPr id="18" name="Picture 2" descr="http://icons.iconarchive.com/icons/oxygen-icons.org/oxygen/128/Apps-preferences-system-windows-icon.png"/>
          <p:cNvPicPr>
            <a:picLocks noChangeAspect="1" noChangeArrowheads="1"/>
          </p:cNvPicPr>
          <p:nvPr/>
        </p:nvPicPr>
        <p:blipFill>
          <a:blip r:embed="rId2" cstate="print"/>
          <a:srcRect/>
          <a:stretch>
            <a:fillRect/>
          </a:stretch>
        </p:blipFill>
        <p:spPr bwMode="auto">
          <a:xfrm>
            <a:off x="6400800" y="2895600"/>
            <a:ext cx="838200" cy="838201"/>
          </a:xfrm>
          <a:prstGeom prst="rect">
            <a:avLst/>
          </a:prstGeom>
          <a:noFill/>
        </p:spPr>
      </p:pic>
      <p:pic>
        <p:nvPicPr>
          <p:cNvPr id="29706" name="Picture 10" descr="http://icons.iconarchive.com/icons/icons-land/vista-hardware-devices/128/Home-Server-icon.png"/>
          <p:cNvPicPr>
            <a:picLocks noChangeAspect="1" noChangeArrowheads="1"/>
          </p:cNvPicPr>
          <p:nvPr/>
        </p:nvPicPr>
        <p:blipFill>
          <a:blip r:embed="rId3" cstate="print"/>
          <a:srcRect/>
          <a:stretch>
            <a:fillRect/>
          </a:stretch>
        </p:blipFill>
        <p:spPr bwMode="auto">
          <a:xfrm>
            <a:off x="5715000" y="5334000"/>
            <a:ext cx="1219200" cy="1219201"/>
          </a:xfrm>
          <a:prstGeom prst="rect">
            <a:avLst/>
          </a:prstGeom>
          <a:noFill/>
        </p:spPr>
      </p:pic>
      <p:pic>
        <p:nvPicPr>
          <p:cNvPr id="29710" name="Picture 14" descr="http://icons.iconarchive.com/icons/iconmoon/viva/128/My-Computer-icon.png"/>
          <p:cNvPicPr>
            <a:picLocks noChangeAspect="1" noChangeArrowheads="1"/>
          </p:cNvPicPr>
          <p:nvPr/>
        </p:nvPicPr>
        <p:blipFill>
          <a:blip r:embed="rId4" cstate="print"/>
          <a:srcRect/>
          <a:stretch>
            <a:fillRect/>
          </a:stretch>
        </p:blipFill>
        <p:spPr bwMode="auto">
          <a:xfrm>
            <a:off x="7162800" y="5257800"/>
            <a:ext cx="1219200" cy="1219201"/>
          </a:xfrm>
          <a:prstGeom prst="rect">
            <a:avLst/>
          </a:prstGeom>
          <a:noFill/>
        </p:spPr>
      </p:pic>
      <p:pic>
        <p:nvPicPr>
          <p:cNvPr id="29" name="Picture 10" descr="http://icons.iconarchive.com/icons/icons-land/vista-hardware-devices/128/Home-Server-icon.png"/>
          <p:cNvPicPr>
            <a:picLocks noChangeAspect="1" noChangeArrowheads="1"/>
          </p:cNvPicPr>
          <p:nvPr/>
        </p:nvPicPr>
        <p:blipFill>
          <a:blip r:embed="rId3" cstate="print"/>
          <a:srcRect/>
          <a:stretch>
            <a:fillRect/>
          </a:stretch>
        </p:blipFill>
        <p:spPr bwMode="auto">
          <a:xfrm>
            <a:off x="4724400" y="5334000"/>
            <a:ext cx="1219200" cy="1219201"/>
          </a:xfrm>
          <a:prstGeom prst="rect">
            <a:avLst/>
          </a:prstGeom>
          <a:noFill/>
        </p:spPr>
      </p:pic>
      <p:pic>
        <p:nvPicPr>
          <p:cNvPr id="30" name="Picture 10" descr="http://icons.iconarchive.com/icons/icons-land/vista-hardware-devices/128/Home-Server-icon.png"/>
          <p:cNvPicPr>
            <a:picLocks noChangeAspect="1" noChangeArrowheads="1"/>
          </p:cNvPicPr>
          <p:nvPr/>
        </p:nvPicPr>
        <p:blipFill>
          <a:blip r:embed="rId3" cstate="print"/>
          <a:srcRect/>
          <a:stretch>
            <a:fillRect/>
          </a:stretch>
        </p:blipFill>
        <p:spPr bwMode="auto">
          <a:xfrm>
            <a:off x="3733800" y="5334000"/>
            <a:ext cx="1219200" cy="1219201"/>
          </a:xfrm>
          <a:prstGeom prst="rect">
            <a:avLst/>
          </a:prstGeom>
          <a:noFill/>
        </p:spPr>
      </p:pic>
      <p:pic>
        <p:nvPicPr>
          <p:cNvPr id="31" name="Picture 10" descr="http://icons.iconarchive.com/icons/icons-land/vista-hardware-devices/128/Home-Server-icon.png"/>
          <p:cNvPicPr>
            <a:picLocks noChangeAspect="1" noChangeArrowheads="1"/>
          </p:cNvPicPr>
          <p:nvPr/>
        </p:nvPicPr>
        <p:blipFill>
          <a:blip r:embed="rId3" cstate="print"/>
          <a:srcRect/>
          <a:stretch>
            <a:fillRect/>
          </a:stretch>
        </p:blipFill>
        <p:spPr bwMode="auto">
          <a:xfrm>
            <a:off x="2743200" y="5334000"/>
            <a:ext cx="1219200" cy="1219201"/>
          </a:xfrm>
          <a:prstGeom prst="rect">
            <a:avLst/>
          </a:prstGeom>
          <a:noFill/>
        </p:spPr>
      </p:pic>
      <p:pic>
        <p:nvPicPr>
          <p:cNvPr id="32" name="Picture 10" descr="http://icons.iconarchive.com/icons/icons-land/vista-hardware-devices/128/Home-Server-icon.png"/>
          <p:cNvPicPr>
            <a:picLocks noChangeAspect="1" noChangeArrowheads="1"/>
          </p:cNvPicPr>
          <p:nvPr/>
        </p:nvPicPr>
        <p:blipFill>
          <a:blip r:embed="rId3" cstate="print"/>
          <a:srcRect/>
          <a:stretch>
            <a:fillRect/>
          </a:stretch>
        </p:blipFill>
        <p:spPr bwMode="auto">
          <a:xfrm>
            <a:off x="1752600" y="5334000"/>
            <a:ext cx="1219200" cy="1219201"/>
          </a:xfrm>
          <a:prstGeom prst="rect">
            <a:avLst/>
          </a:prstGeom>
          <a:noFill/>
        </p:spPr>
      </p:pic>
      <p:sp>
        <p:nvSpPr>
          <p:cNvPr id="20" name="Title 1"/>
          <p:cNvSpPr>
            <a:spLocks noGrp="1"/>
          </p:cNvSpPr>
          <p:nvPr>
            <p:ph type="title"/>
          </p:nvPr>
        </p:nvSpPr>
        <p:spPr>
          <a:xfrm>
            <a:off x="457200" y="274638"/>
            <a:ext cx="8229600" cy="1143000"/>
          </a:xfrm>
        </p:spPr>
        <p:txBody>
          <a:bodyPr/>
          <a:lstStyle/>
          <a:p>
            <a:r>
              <a:rPr lang="en-US" b="1" dirty="0" smtClean="0">
                <a:cs typeface="+mn-cs"/>
              </a:rPr>
              <a:t>Type of Services: Platform</a:t>
            </a:r>
            <a:endParaRPr lang="th-TH" b="1" dirty="0">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th-TH" dirty="0"/>
          </a:p>
        </p:txBody>
      </p:sp>
      <p:sp>
        <p:nvSpPr>
          <p:cNvPr id="4" name="Rounded Rectangle 3"/>
          <p:cNvSpPr/>
          <p:nvPr/>
        </p:nvSpPr>
        <p:spPr>
          <a:xfrm>
            <a:off x="304800" y="1447800"/>
            <a:ext cx="8534400" cy="5181600"/>
          </a:xfrm>
          <a:prstGeom prst="roundRect">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Rounded Rectangle 6"/>
          <p:cNvSpPr/>
          <p:nvPr/>
        </p:nvSpPr>
        <p:spPr>
          <a:xfrm>
            <a:off x="762000" y="3810000"/>
            <a:ext cx="7620000" cy="10668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9" name="Straight Connector 8"/>
          <p:cNvCxnSpPr/>
          <p:nvPr/>
        </p:nvCxnSpPr>
        <p:spPr>
          <a:xfrm>
            <a:off x="304800" y="5105400"/>
            <a:ext cx="8534400"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4419600" y="3962400"/>
            <a:ext cx="838200" cy="838201"/>
          </a:xfrm>
          <a:prstGeom prst="rect">
            <a:avLst/>
          </a:prstGeom>
          <a:noFill/>
        </p:spPr>
      </p:pic>
      <p:pic>
        <p:nvPicPr>
          <p:cNvPr id="11"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5410200" y="3962400"/>
            <a:ext cx="838200" cy="838201"/>
          </a:xfrm>
          <a:prstGeom prst="rect">
            <a:avLst/>
          </a:prstGeom>
          <a:noFill/>
        </p:spPr>
      </p:pic>
      <p:pic>
        <p:nvPicPr>
          <p:cNvPr id="12"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6400800" y="3962400"/>
            <a:ext cx="838200" cy="838201"/>
          </a:xfrm>
          <a:prstGeom prst="rect">
            <a:avLst/>
          </a:prstGeom>
          <a:noFill/>
        </p:spPr>
      </p:pic>
      <p:sp>
        <p:nvSpPr>
          <p:cNvPr id="13" name="TextBox 12"/>
          <p:cNvSpPr txBox="1"/>
          <p:nvPr/>
        </p:nvSpPr>
        <p:spPr>
          <a:xfrm>
            <a:off x="1600200" y="3886200"/>
            <a:ext cx="1766830" cy="1015663"/>
          </a:xfrm>
          <a:prstGeom prst="rect">
            <a:avLst/>
          </a:prstGeom>
          <a:noFill/>
        </p:spPr>
        <p:txBody>
          <a:bodyPr wrap="square" rtlCol="0">
            <a:spAutoFit/>
          </a:bodyPr>
          <a:lstStyle/>
          <a:p>
            <a:r>
              <a:rPr lang="en-US" sz="6000" b="1" dirty="0" err="1" smtClean="0">
                <a:solidFill>
                  <a:srgbClr val="7030A0"/>
                </a:solidFill>
                <a:latin typeface="Arial" pitchFamily="34" charset="0"/>
                <a:cs typeface="Arial" pitchFamily="34" charset="0"/>
              </a:rPr>
              <a:t>IaaS</a:t>
            </a:r>
            <a:endParaRPr lang="th-TH" sz="6000" b="1" dirty="0">
              <a:solidFill>
                <a:srgbClr val="7030A0"/>
              </a:solidFill>
              <a:latin typeface="Arial" pitchFamily="34" charset="0"/>
            </a:endParaRPr>
          </a:p>
        </p:txBody>
      </p:sp>
      <p:pic>
        <p:nvPicPr>
          <p:cNvPr id="29706" name="Picture 10" descr="http://icons.iconarchive.com/icons/icons-land/vista-hardware-devices/128/Home-Server-icon.png"/>
          <p:cNvPicPr>
            <a:picLocks noChangeAspect="1" noChangeArrowheads="1"/>
          </p:cNvPicPr>
          <p:nvPr/>
        </p:nvPicPr>
        <p:blipFill>
          <a:blip r:embed="rId3" cstate="print"/>
          <a:srcRect/>
          <a:stretch>
            <a:fillRect/>
          </a:stretch>
        </p:blipFill>
        <p:spPr bwMode="auto">
          <a:xfrm>
            <a:off x="5715000" y="5334000"/>
            <a:ext cx="1219200" cy="1219201"/>
          </a:xfrm>
          <a:prstGeom prst="rect">
            <a:avLst/>
          </a:prstGeom>
          <a:noFill/>
        </p:spPr>
      </p:pic>
      <p:pic>
        <p:nvPicPr>
          <p:cNvPr id="29710" name="Picture 14" descr="http://icons.iconarchive.com/icons/iconmoon/viva/128/My-Computer-icon.png"/>
          <p:cNvPicPr>
            <a:picLocks noChangeAspect="1" noChangeArrowheads="1"/>
          </p:cNvPicPr>
          <p:nvPr/>
        </p:nvPicPr>
        <p:blipFill>
          <a:blip r:embed="rId4" cstate="print"/>
          <a:srcRect/>
          <a:stretch>
            <a:fillRect/>
          </a:stretch>
        </p:blipFill>
        <p:spPr bwMode="auto">
          <a:xfrm>
            <a:off x="7162800" y="5257800"/>
            <a:ext cx="1219200" cy="1219201"/>
          </a:xfrm>
          <a:prstGeom prst="rect">
            <a:avLst/>
          </a:prstGeom>
          <a:noFill/>
        </p:spPr>
      </p:pic>
      <p:pic>
        <p:nvPicPr>
          <p:cNvPr id="29" name="Picture 10" descr="http://icons.iconarchive.com/icons/icons-land/vista-hardware-devices/128/Home-Server-icon.png"/>
          <p:cNvPicPr>
            <a:picLocks noChangeAspect="1" noChangeArrowheads="1"/>
          </p:cNvPicPr>
          <p:nvPr/>
        </p:nvPicPr>
        <p:blipFill>
          <a:blip r:embed="rId3" cstate="print"/>
          <a:srcRect/>
          <a:stretch>
            <a:fillRect/>
          </a:stretch>
        </p:blipFill>
        <p:spPr bwMode="auto">
          <a:xfrm>
            <a:off x="4724400" y="5334000"/>
            <a:ext cx="1219200" cy="1219201"/>
          </a:xfrm>
          <a:prstGeom prst="rect">
            <a:avLst/>
          </a:prstGeom>
          <a:noFill/>
        </p:spPr>
      </p:pic>
      <p:pic>
        <p:nvPicPr>
          <p:cNvPr id="30" name="Picture 10" descr="http://icons.iconarchive.com/icons/icons-land/vista-hardware-devices/128/Home-Server-icon.png"/>
          <p:cNvPicPr>
            <a:picLocks noChangeAspect="1" noChangeArrowheads="1"/>
          </p:cNvPicPr>
          <p:nvPr/>
        </p:nvPicPr>
        <p:blipFill>
          <a:blip r:embed="rId3" cstate="print"/>
          <a:srcRect/>
          <a:stretch>
            <a:fillRect/>
          </a:stretch>
        </p:blipFill>
        <p:spPr bwMode="auto">
          <a:xfrm>
            <a:off x="3733800" y="5334000"/>
            <a:ext cx="1219200" cy="1219201"/>
          </a:xfrm>
          <a:prstGeom prst="rect">
            <a:avLst/>
          </a:prstGeom>
          <a:noFill/>
        </p:spPr>
      </p:pic>
      <p:pic>
        <p:nvPicPr>
          <p:cNvPr id="31" name="Picture 10" descr="http://icons.iconarchive.com/icons/icons-land/vista-hardware-devices/128/Home-Server-icon.png"/>
          <p:cNvPicPr>
            <a:picLocks noChangeAspect="1" noChangeArrowheads="1"/>
          </p:cNvPicPr>
          <p:nvPr/>
        </p:nvPicPr>
        <p:blipFill>
          <a:blip r:embed="rId3" cstate="print"/>
          <a:srcRect/>
          <a:stretch>
            <a:fillRect/>
          </a:stretch>
        </p:blipFill>
        <p:spPr bwMode="auto">
          <a:xfrm>
            <a:off x="2743200" y="5334000"/>
            <a:ext cx="1219200" cy="1219201"/>
          </a:xfrm>
          <a:prstGeom prst="rect">
            <a:avLst/>
          </a:prstGeom>
          <a:noFill/>
        </p:spPr>
      </p:pic>
      <p:pic>
        <p:nvPicPr>
          <p:cNvPr id="32" name="Picture 10" descr="http://icons.iconarchive.com/icons/icons-land/vista-hardware-devices/128/Home-Server-icon.png"/>
          <p:cNvPicPr>
            <a:picLocks noChangeAspect="1" noChangeArrowheads="1"/>
          </p:cNvPicPr>
          <p:nvPr/>
        </p:nvPicPr>
        <p:blipFill>
          <a:blip r:embed="rId3" cstate="print"/>
          <a:srcRect/>
          <a:stretch>
            <a:fillRect/>
          </a:stretch>
        </p:blipFill>
        <p:spPr bwMode="auto">
          <a:xfrm>
            <a:off x="1752600" y="5334000"/>
            <a:ext cx="1219200" cy="1219201"/>
          </a:xfrm>
          <a:prstGeom prst="rect">
            <a:avLst/>
          </a:prstGeom>
          <a:noFill/>
        </p:spPr>
      </p:pic>
      <p:sp>
        <p:nvSpPr>
          <p:cNvPr id="18" name="Title 1"/>
          <p:cNvSpPr>
            <a:spLocks noGrp="1"/>
          </p:cNvSpPr>
          <p:nvPr>
            <p:ph type="title"/>
          </p:nvPr>
        </p:nvSpPr>
        <p:spPr>
          <a:xfrm>
            <a:off x="457200" y="274638"/>
            <a:ext cx="8229600" cy="1143000"/>
          </a:xfrm>
        </p:spPr>
        <p:txBody>
          <a:bodyPr/>
          <a:lstStyle/>
          <a:p>
            <a:r>
              <a:rPr lang="en-US" b="1" dirty="0" smtClean="0">
                <a:cs typeface="+mn-cs"/>
              </a:rPr>
              <a:t>Type of Services: Infrastructure</a:t>
            </a:r>
            <a:endParaRPr lang="th-TH" b="1" dirty="0">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mn-cs"/>
              </a:rPr>
              <a:t>Cloud Layers</a:t>
            </a:r>
            <a:endParaRPr lang="th-TH" b="1" dirty="0">
              <a:cs typeface="+mn-cs"/>
            </a:endParaRPr>
          </a:p>
        </p:txBody>
      </p:sp>
      <p:sp>
        <p:nvSpPr>
          <p:cNvPr id="3" name="Content Placeholder 2"/>
          <p:cNvSpPr>
            <a:spLocks noGrp="1"/>
          </p:cNvSpPr>
          <p:nvPr>
            <p:ph idx="1"/>
          </p:nvPr>
        </p:nvSpPr>
        <p:spPr/>
        <p:txBody>
          <a:bodyPr/>
          <a:lstStyle/>
          <a:p>
            <a:endParaRPr lang="th-TH" dirty="0"/>
          </a:p>
        </p:txBody>
      </p:sp>
      <p:sp>
        <p:nvSpPr>
          <p:cNvPr id="4" name="Rounded Rectangle 3"/>
          <p:cNvSpPr/>
          <p:nvPr/>
        </p:nvSpPr>
        <p:spPr>
          <a:xfrm>
            <a:off x="304800" y="1447800"/>
            <a:ext cx="8534400" cy="5181600"/>
          </a:xfrm>
          <a:prstGeom prst="roundRect">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Rounded Rectangle 4"/>
          <p:cNvSpPr/>
          <p:nvPr/>
        </p:nvSpPr>
        <p:spPr>
          <a:xfrm>
            <a:off x="762000" y="1752600"/>
            <a:ext cx="7620000" cy="10668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Rounded Rectangle 5"/>
          <p:cNvSpPr/>
          <p:nvPr/>
        </p:nvSpPr>
        <p:spPr>
          <a:xfrm>
            <a:off x="762000" y="2819400"/>
            <a:ext cx="7620000" cy="9906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Rounded Rectangle 6"/>
          <p:cNvSpPr/>
          <p:nvPr/>
        </p:nvSpPr>
        <p:spPr>
          <a:xfrm>
            <a:off x="762000" y="3810000"/>
            <a:ext cx="7620000" cy="10668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9" name="Straight Connector 8"/>
          <p:cNvCxnSpPr/>
          <p:nvPr/>
        </p:nvCxnSpPr>
        <p:spPr>
          <a:xfrm>
            <a:off x="304800" y="5105400"/>
            <a:ext cx="8534400"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4419600" y="3962400"/>
            <a:ext cx="838200" cy="838201"/>
          </a:xfrm>
          <a:prstGeom prst="rect">
            <a:avLst/>
          </a:prstGeom>
          <a:noFill/>
        </p:spPr>
      </p:pic>
      <p:pic>
        <p:nvPicPr>
          <p:cNvPr id="11"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5410200" y="3962400"/>
            <a:ext cx="838200" cy="838201"/>
          </a:xfrm>
          <a:prstGeom prst="rect">
            <a:avLst/>
          </a:prstGeom>
          <a:noFill/>
        </p:spPr>
      </p:pic>
      <p:pic>
        <p:nvPicPr>
          <p:cNvPr id="12"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6400800" y="3962400"/>
            <a:ext cx="838200" cy="838201"/>
          </a:xfrm>
          <a:prstGeom prst="rect">
            <a:avLst/>
          </a:prstGeom>
          <a:noFill/>
        </p:spPr>
      </p:pic>
      <p:sp>
        <p:nvSpPr>
          <p:cNvPr id="13" name="TextBox 12"/>
          <p:cNvSpPr txBox="1"/>
          <p:nvPr/>
        </p:nvSpPr>
        <p:spPr>
          <a:xfrm>
            <a:off x="1600200" y="3886200"/>
            <a:ext cx="1766830" cy="1015663"/>
          </a:xfrm>
          <a:prstGeom prst="rect">
            <a:avLst/>
          </a:prstGeom>
          <a:noFill/>
        </p:spPr>
        <p:txBody>
          <a:bodyPr wrap="square" rtlCol="0">
            <a:spAutoFit/>
          </a:bodyPr>
          <a:lstStyle/>
          <a:p>
            <a:r>
              <a:rPr lang="en-US" sz="6000" b="1" dirty="0" err="1" smtClean="0">
                <a:solidFill>
                  <a:srgbClr val="7030A0"/>
                </a:solidFill>
                <a:latin typeface="Arial" pitchFamily="34" charset="0"/>
                <a:cs typeface="Arial" pitchFamily="34" charset="0"/>
              </a:rPr>
              <a:t>IaaS</a:t>
            </a:r>
            <a:endParaRPr lang="th-TH" sz="6000" b="1" dirty="0">
              <a:solidFill>
                <a:srgbClr val="7030A0"/>
              </a:solidFill>
              <a:latin typeface="Arial" pitchFamily="34" charset="0"/>
            </a:endParaRPr>
          </a:p>
        </p:txBody>
      </p:sp>
      <p:sp>
        <p:nvSpPr>
          <p:cNvPr id="14" name="TextBox 13"/>
          <p:cNvSpPr txBox="1"/>
          <p:nvPr/>
        </p:nvSpPr>
        <p:spPr>
          <a:xfrm>
            <a:off x="1447800" y="2819400"/>
            <a:ext cx="2057400" cy="1015663"/>
          </a:xfrm>
          <a:prstGeom prst="rect">
            <a:avLst/>
          </a:prstGeom>
          <a:noFill/>
        </p:spPr>
        <p:txBody>
          <a:bodyPr wrap="square" rtlCol="0">
            <a:spAutoFit/>
          </a:bodyPr>
          <a:lstStyle/>
          <a:p>
            <a:r>
              <a:rPr lang="en-US" sz="6000" b="1" dirty="0" err="1" smtClean="0">
                <a:solidFill>
                  <a:srgbClr val="7030A0"/>
                </a:solidFill>
                <a:latin typeface="Arial" pitchFamily="34" charset="0"/>
                <a:cs typeface="Arial" pitchFamily="34" charset="0"/>
              </a:rPr>
              <a:t>PaaS</a:t>
            </a:r>
            <a:endParaRPr lang="th-TH" sz="6000" b="1" dirty="0">
              <a:solidFill>
                <a:srgbClr val="7030A0"/>
              </a:solidFill>
              <a:latin typeface="Arial" pitchFamily="34" charset="0"/>
            </a:endParaRPr>
          </a:p>
        </p:txBody>
      </p:sp>
      <p:sp>
        <p:nvSpPr>
          <p:cNvPr id="15" name="TextBox 14"/>
          <p:cNvSpPr txBox="1"/>
          <p:nvPr/>
        </p:nvSpPr>
        <p:spPr>
          <a:xfrm>
            <a:off x="1447800" y="1828800"/>
            <a:ext cx="2057400" cy="1015663"/>
          </a:xfrm>
          <a:prstGeom prst="rect">
            <a:avLst/>
          </a:prstGeom>
          <a:noFill/>
        </p:spPr>
        <p:txBody>
          <a:bodyPr wrap="square" rtlCol="0">
            <a:spAutoFit/>
          </a:bodyPr>
          <a:lstStyle/>
          <a:p>
            <a:r>
              <a:rPr lang="en-US" sz="6000" b="1" dirty="0" err="1" smtClean="0">
                <a:solidFill>
                  <a:srgbClr val="7030A0"/>
                </a:solidFill>
                <a:latin typeface="Arial" pitchFamily="34" charset="0"/>
                <a:cs typeface="Arial" pitchFamily="34" charset="0"/>
              </a:rPr>
              <a:t>SaaS</a:t>
            </a:r>
            <a:endParaRPr lang="th-TH" sz="6000" b="1" dirty="0">
              <a:solidFill>
                <a:srgbClr val="7030A0"/>
              </a:solidFill>
              <a:latin typeface="Arial" pitchFamily="34" charset="0"/>
            </a:endParaRPr>
          </a:p>
        </p:txBody>
      </p:sp>
      <p:pic>
        <p:nvPicPr>
          <p:cNvPr id="29698" name="Picture 2" descr="http://icons.iconarchive.com/icons/oxygen-icons.org/oxygen/128/Apps-preferences-system-windows-icon.png"/>
          <p:cNvPicPr>
            <a:picLocks noChangeAspect="1" noChangeArrowheads="1"/>
          </p:cNvPicPr>
          <p:nvPr/>
        </p:nvPicPr>
        <p:blipFill>
          <a:blip r:embed="rId3" cstate="print"/>
          <a:srcRect/>
          <a:stretch>
            <a:fillRect/>
          </a:stretch>
        </p:blipFill>
        <p:spPr bwMode="auto">
          <a:xfrm>
            <a:off x="4419600" y="2895600"/>
            <a:ext cx="838200" cy="838201"/>
          </a:xfrm>
          <a:prstGeom prst="rect">
            <a:avLst/>
          </a:prstGeom>
          <a:noFill/>
        </p:spPr>
      </p:pic>
      <p:pic>
        <p:nvPicPr>
          <p:cNvPr id="17" name="Picture 2" descr="http://icons.iconarchive.com/icons/oxygen-icons.org/oxygen/128/Apps-preferences-system-windows-icon.png"/>
          <p:cNvPicPr>
            <a:picLocks noChangeAspect="1" noChangeArrowheads="1"/>
          </p:cNvPicPr>
          <p:nvPr/>
        </p:nvPicPr>
        <p:blipFill>
          <a:blip r:embed="rId3" cstate="print"/>
          <a:srcRect/>
          <a:stretch>
            <a:fillRect/>
          </a:stretch>
        </p:blipFill>
        <p:spPr bwMode="auto">
          <a:xfrm>
            <a:off x="5410200" y="2895600"/>
            <a:ext cx="838200" cy="838201"/>
          </a:xfrm>
          <a:prstGeom prst="rect">
            <a:avLst/>
          </a:prstGeom>
          <a:noFill/>
        </p:spPr>
      </p:pic>
      <p:pic>
        <p:nvPicPr>
          <p:cNvPr id="18" name="Picture 2" descr="http://icons.iconarchive.com/icons/oxygen-icons.org/oxygen/128/Apps-preferences-system-windows-icon.png"/>
          <p:cNvPicPr>
            <a:picLocks noChangeAspect="1" noChangeArrowheads="1"/>
          </p:cNvPicPr>
          <p:nvPr/>
        </p:nvPicPr>
        <p:blipFill>
          <a:blip r:embed="rId3" cstate="print"/>
          <a:srcRect/>
          <a:stretch>
            <a:fillRect/>
          </a:stretch>
        </p:blipFill>
        <p:spPr bwMode="auto">
          <a:xfrm>
            <a:off x="6400800" y="2895600"/>
            <a:ext cx="838200" cy="838201"/>
          </a:xfrm>
          <a:prstGeom prst="rect">
            <a:avLst/>
          </a:prstGeom>
          <a:noFill/>
        </p:spPr>
      </p:pic>
      <p:pic>
        <p:nvPicPr>
          <p:cNvPr id="29700" name="Picture 4" descr="http://icons.iconarchive.com/icons/dakirby309/windows-8-metro/128/Apps-Email-Chat-Metro-icon.png"/>
          <p:cNvPicPr>
            <a:picLocks noChangeAspect="1" noChangeArrowheads="1"/>
          </p:cNvPicPr>
          <p:nvPr/>
        </p:nvPicPr>
        <p:blipFill>
          <a:blip r:embed="rId4" cstate="print"/>
          <a:srcRect/>
          <a:stretch>
            <a:fillRect/>
          </a:stretch>
        </p:blipFill>
        <p:spPr bwMode="auto">
          <a:xfrm>
            <a:off x="4343400" y="1828800"/>
            <a:ext cx="914400" cy="914401"/>
          </a:xfrm>
          <a:prstGeom prst="rect">
            <a:avLst/>
          </a:prstGeom>
          <a:noFill/>
        </p:spPr>
      </p:pic>
      <p:pic>
        <p:nvPicPr>
          <p:cNvPr id="29702" name="Picture 6" descr="http://icons.iconarchive.com/icons/oxygen-icons.org/oxygen/128/Apps-kspread-icon.png"/>
          <p:cNvPicPr>
            <a:picLocks noChangeAspect="1" noChangeArrowheads="1"/>
          </p:cNvPicPr>
          <p:nvPr/>
        </p:nvPicPr>
        <p:blipFill>
          <a:blip r:embed="rId5" cstate="print"/>
          <a:srcRect/>
          <a:stretch>
            <a:fillRect/>
          </a:stretch>
        </p:blipFill>
        <p:spPr bwMode="auto">
          <a:xfrm>
            <a:off x="5410200" y="1828800"/>
            <a:ext cx="914400" cy="914401"/>
          </a:xfrm>
          <a:prstGeom prst="rect">
            <a:avLst/>
          </a:prstGeom>
          <a:noFill/>
        </p:spPr>
      </p:pic>
      <p:pic>
        <p:nvPicPr>
          <p:cNvPr id="29704" name="Picture 8" descr="http://icons.iconarchive.com/icons/deleket/sleek-xp-basic/128/Document-icon.png"/>
          <p:cNvPicPr>
            <a:picLocks noChangeAspect="1" noChangeArrowheads="1"/>
          </p:cNvPicPr>
          <p:nvPr/>
        </p:nvPicPr>
        <p:blipFill>
          <a:blip r:embed="rId6" cstate="print"/>
          <a:srcRect/>
          <a:stretch>
            <a:fillRect/>
          </a:stretch>
        </p:blipFill>
        <p:spPr bwMode="auto">
          <a:xfrm>
            <a:off x="6400800" y="1828800"/>
            <a:ext cx="914400" cy="914401"/>
          </a:xfrm>
          <a:prstGeom prst="rect">
            <a:avLst/>
          </a:prstGeom>
          <a:noFill/>
        </p:spPr>
      </p:pic>
      <p:pic>
        <p:nvPicPr>
          <p:cNvPr id="29706" name="Picture 10" descr="http://icons.iconarchive.com/icons/icons-land/vista-hardware-devices/128/Home-Server-icon.png"/>
          <p:cNvPicPr>
            <a:picLocks noChangeAspect="1" noChangeArrowheads="1"/>
          </p:cNvPicPr>
          <p:nvPr/>
        </p:nvPicPr>
        <p:blipFill>
          <a:blip r:embed="rId7" cstate="print"/>
          <a:srcRect/>
          <a:stretch>
            <a:fillRect/>
          </a:stretch>
        </p:blipFill>
        <p:spPr bwMode="auto">
          <a:xfrm>
            <a:off x="5715000" y="5334000"/>
            <a:ext cx="1219200" cy="1219201"/>
          </a:xfrm>
          <a:prstGeom prst="rect">
            <a:avLst/>
          </a:prstGeom>
          <a:noFill/>
        </p:spPr>
      </p:pic>
      <p:pic>
        <p:nvPicPr>
          <p:cNvPr id="29710" name="Picture 14" descr="http://icons.iconarchive.com/icons/iconmoon/viva/128/My-Computer-icon.png"/>
          <p:cNvPicPr>
            <a:picLocks noChangeAspect="1" noChangeArrowheads="1"/>
          </p:cNvPicPr>
          <p:nvPr/>
        </p:nvPicPr>
        <p:blipFill>
          <a:blip r:embed="rId8" cstate="print"/>
          <a:srcRect/>
          <a:stretch>
            <a:fillRect/>
          </a:stretch>
        </p:blipFill>
        <p:spPr bwMode="auto">
          <a:xfrm>
            <a:off x="7162800" y="5257800"/>
            <a:ext cx="1219200" cy="1219201"/>
          </a:xfrm>
          <a:prstGeom prst="rect">
            <a:avLst/>
          </a:prstGeom>
          <a:noFill/>
        </p:spPr>
      </p:pic>
      <p:pic>
        <p:nvPicPr>
          <p:cNvPr id="29" name="Picture 10" descr="http://icons.iconarchive.com/icons/icons-land/vista-hardware-devices/128/Home-Server-icon.png"/>
          <p:cNvPicPr>
            <a:picLocks noChangeAspect="1" noChangeArrowheads="1"/>
          </p:cNvPicPr>
          <p:nvPr/>
        </p:nvPicPr>
        <p:blipFill>
          <a:blip r:embed="rId7" cstate="print"/>
          <a:srcRect/>
          <a:stretch>
            <a:fillRect/>
          </a:stretch>
        </p:blipFill>
        <p:spPr bwMode="auto">
          <a:xfrm>
            <a:off x="4724400" y="5334000"/>
            <a:ext cx="1219200" cy="1219201"/>
          </a:xfrm>
          <a:prstGeom prst="rect">
            <a:avLst/>
          </a:prstGeom>
          <a:noFill/>
        </p:spPr>
      </p:pic>
      <p:pic>
        <p:nvPicPr>
          <p:cNvPr id="30" name="Picture 10" descr="http://icons.iconarchive.com/icons/icons-land/vista-hardware-devices/128/Home-Server-icon.png"/>
          <p:cNvPicPr>
            <a:picLocks noChangeAspect="1" noChangeArrowheads="1"/>
          </p:cNvPicPr>
          <p:nvPr/>
        </p:nvPicPr>
        <p:blipFill>
          <a:blip r:embed="rId7" cstate="print"/>
          <a:srcRect/>
          <a:stretch>
            <a:fillRect/>
          </a:stretch>
        </p:blipFill>
        <p:spPr bwMode="auto">
          <a:xfrm>
            <a:off x="3733800" y="5334000"/>
            <a:ext cx="1219200" cy="1219201"/>
          </a:xfrm>
          <a:prstGeom prst="rect">
            <a:avLst/>
          </a:prstGeom>
          <a:noFill/>
        </p:spPr>
      </p:pic>
      <p:pic>
        <p:nvPicPr>
          <p:cNvPr id="31" name="Picture 10" descr="http://icons.iconarchive.com/icons/icons-land/vista-hardware-devices/128/Home-Server-icon.png"/>
          <p:cNvPicPr>
            <a:picLocks noChangeAspect="1" noChangeArrowheads="1"/>
          </p:cNvPicPr>
          <p:nvPr/>
        </p:nvPicPr>
        <p:blipFill>
          <a:blip r:embed="rId7" cstate="print"/>
          <a:srcRect/>
          <a:stretch>
            <a:fillRect/>
          </a:stretch>
        </p:blipFill>
        <p:spPr bwMode="auto">
          <a:xfrm>
            <a:off x="2743200" y="5334000"/>
            <a:ext cx="1219200" cy="1219201"/>
          </a:xfrm>
          <a:prstGeom prst="rect">
            <a:avLst/>
          </a:prstGeom>
          <a:noFill/>
        </p:spPr>
      </p:pic>
      <p:pic>
        <p:nvPicPr>
          <p:cNvPr id="32" name="Picture 10" descr="http://icons.iconarchive.com/icons/icons-land/vista-hardware-devices/128/Home-Server-icon.png"/>
          <p:cNvPicPr>
            <a:picLocks noChangeAspect="1" noChangeArrowheads="1"/>
          </p:cNvPicPr>
          <p:nvPr/>
        </p:nvPicPr>
        <p:blipFill>
          <a:blip r:embed="rId7" cstate="print"/>
          <a:srcRect/>
          <a:stretch>
            <a:fillRect/>
          </a:stretch>
        </p:blipFill>
        <p:spPr bwMode="auto">
          <a:xfrm>
            <a:off x="1752600" y="5334000"/>
            <a:ext cx="1219200" cy="121920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itchFamily="34" charset="0"/>
                <a:cs typeface="+mn-cs"/>
              </a:rPr>
              <a:t>Service Space</a:t>
            </a:r>
            <a:endParaRPr lang="en-US" b="1" dirty="0">
              <a:latin typeface="Arial" pitchFamily="34" charset="0"/>
              <a:cs typeface="+mn-cs"/>
            </a:endParaRPr>
          </a:p>
        </p:txBody>
      </p:sp>
      <p:sp>
        <p:nvSpPr>
          <p:cNvPr id="4" name="Rounded Rectangle 3"/>
          <p:cNvSpPr/>
          <p:nvPr/>
        </p:nvSpPr>
        <p:spPr>
          <a:xfrm>
            <a:off x="4724400" y="1447800"/>
            <a:ext cx="4114800" cy="35052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3200" b="1" dirty="0" smtClean="0">
              <a:solidFill>
                <a:schemeClr val="tx1"/>
              </a:solidFill>
            </a:endParaRPr>
          </a:p>
          <a:p>
            <a:pPr algn="ctr"/>
            <a:endParaRPr lang="en-US" sz="3200" b="1" dirty="0" smtClean="0">
              <a:solidFill>
                <a:schemeClr val="tx1"/>
              </a:solidFill>
            </a:endParaRPr>
          </a:p>
          <a:p>
            <a:pPr algn="ctr"/>
            <a:endParaRPr lang="en-US" sz="3200" b="1" dirty="0" smtClean="0">
              <a:solidFill>
                <a:schemeClr val="tx1"/>
              </a:solidFill>
              <a:latin typeface="Arial" pitchFamily="34" charset="0"/>
              <a:cs typeface="Arial" pitchFamily="34" charset="0"/>
            </a:endParaRPr>
          </a:p>
          <a:p>
            <a:pPr algn="ctr"/>
            <a:r>
              <a:rPr lang="en-US" sz="3200" b="1" dirty="0" smtClean="0">
                <a:solidFill>
                  <a:schemeClr val="tx1"/>
                </a:solidFill>
                <a:latin typeface="Arial" pitchFamily="34" charset="0"/>
                <a:cs typeface="Arial" pitchFamily="34" charset="0"/>
              </a:rPr>
              <a:t>Public Cloud</a:t>
            </a:r>
          </a:p>
          <a:p>
            <a:pPr algn="ctr"/>
            <a:endParaRPr lang="en-US" sz="3200" b="1" dirty="0" smtClean="0">
              <a:solidFill>
                <a:schemeClr val="tx1"/>
              </a:solidFill>
              <a:latin typeface="Arial" pitchFamily="34" charset="0"/>
              <a:cs typeface="Arial" pitchFamily="34" charset="0"/>
            </a:endParaRPr>
          </a:p>
          <a:p>
            <a:pPr>
              <a:buFont typeface="Arial" pitchFamily="34" charset="0"/>
              <a:buChar char="•"/>
            </a:pPr>
            <a:r>
              <a:rPr lang="en-US" sz="3200" b="1" dirty="0" smtClean="0">
                <a:solidFill>
                  <a:schemeClr val="tx1"/>
                </a:solidFill>
                <a:latin typeface="Arial" pitchFamily="34" charset="0"/>
                <a:cs typeface="Arial" pitchFamily="34" charset="0"/>
              </a:rPr>
              <a:t> </a:t>
            </a:r>
            <a:r>
              <a:rPr lang="en-US" sz="3200" b="1" dirty="0" smtClean="0">
                <a:solidFill>
                  <a:schemeClr val="tx1"/>
                </a:solidFill>
                <a:latin typeface="Arial" pitchFamily="34" charset="0"/>
              </a:rPr>
              <a:t>Use on </a:t>
            </a:r>
            <a:r>
              <a:rPr lang="en-US" sz="3200" b="1" dirty="0" smtClean="0">
                <a:solidFill>
                  <a:schemeClr val="tx1"/>
                </a:solidFill>
                <a:latin typeface="Arial" pitchFamily="34" charset="0"/>
              </a:rPr>
              <a:t>Internet</a:t>
            </a:r>
            <a:r>
              <a:rPr lang="en-US" sz="3200" b="1" dirty="0" smtClean="0">
                <a:solidFill>
                  <a:schemeClr val="tx1"/>
                </a:solidFill>
                <a:latin typeface="Arial" pitchFamily="34" charset="0"/>
                <a:cs typeface="Arial" pitchFamily="34" charset="0"/>
              </a:rPr>
              <a:t> </a:t>
            </a:r>
          </a:p>
          <a:p>
            <a:pPr>
              <a:buFont typeface="Arial" pitchFamily="34" charset="0"/>
              <a:buChar char="•"/>
            </a:pPr>
            <a:r>
              <a:rPr lang="en-US" sz="3200" b="1" dirty="0" smtClean="0">
                <a:solidFill>
                  <a:schemeClr val="tx1"/>
                </a:solidFill>
                <a:latin typeface="Arial" pitchFamily="34" charset="0"/>
                <a:cs typeface="Arial" pitchFamily="34" charset="0"/>
              </a:rPr>
              <a:t> </a:t>
            </a:r>
            <a:r>
              <a:rPr lang="en-US" sz="3200" b="1" dirty="0" smtClean="0">
                <a:solidFill>
                  <a:schemeClr val="tx1"/>
                </a:solidFill>
                <a:latin typeface="Arial" pitchFamily="34" charset="0"/>
              </a:rPr>
              <a:t>Pay per uses</a:t>
            </a:r>
            <a:endParaRPr lang="en-US" sz="3200" b="1" dirty="0" smtClean="0">
              <a:solidFill>
                <a:schemeClr val="tx1"/>
              </a:solidFill>
              <a:latin typeface="Arial" pitchFamily="34" charset="0"/>
              <a:cs typeface="Arial" pitchFamily="34" charset="0"/>
            </a:endParaRPr>
          </a:p>
          <a:p>
            <a:pPr>
              <a:buFont typeface="Arial" pitchFamily="34" charset="0"/>
              <a:buChar char="•"/>
            </a:pPr>
            <a:r>
              <a:rPr lang="en-US" sz="3200" b="1" dirty="0" smtClean="0">
                <a:solidFill>
                  <a:schemeClr val="tx1"/>
                </a:solidFill>
                <a:latin typeface="Arial" pitchFamily="34" charset="0"/>
                <a:cs typeface="Arial" pitchFamily="34" charset="0"/>
              </a:rPr>
              <a:t> </a:t>
            </a:r>
            <a:r>
              <a:rPr lang="en-US" sz="3200" b="1" dirty="0" smtClean="0">
                <a:solidFill>
                  <a:schemeClr val="tx1"/>
                </a:solidFill>
                <a:latin typeface="Arial" pitchFamily="34" charset="0"/>
              </a:rPr>
              <a:t>Share resources with everyone</a:t>
            </a:r>
            <a:endParaRPr lang="th-TH" sz="3200" b="1" dirty="0" smtClean="0">
              <a:solidFill>
                <a:schemeClr val="tx1"/>
              </a:solidFill>
              <a:latin typeface="Arial" pitchFamily="34" charset="0"/>
            </a:endParaRPr>
          </a:p>
          <a:p>
            <a:endParaRPr lang="en-US" sz="3200" b="1" dirty="0" smtClean="0">
              <a:solidFill>
                <a:schemeClr val="tx1"/>
              </a:solidFill>
              <a:latin typeface="Arial" pitchFamily="34" charset="0"/>
              <a:cs typeface="Arial" pitchFamily="34" charset="0"/>
            </a:endParaRPr>
          </a:p>
          <a:p>
            <a:pPr>
              <a:buFontTx/>
              <a:buChar char="-"/>
            </a:pPr>
            <a:endParaRPr lang="en-US" sz="2800" b="1" dirty="0" smtClean="0">
              <a:solidFill>
                <a:srgbClr val="7030A0"/>
              </a:solidFill>
            </a:endParaRPr>
          </a:p>
          <a:p>
            <a:pPr>
              <a:buFontTx/>
              <a:buChar char="-"/>
            </a:pPr>
            <a:endParaRPr lang="en-US" sz="2800" dirty="0" smtClean="0"/>
          </a:p>
          <a:p>
            <a:pPr>
              <a:buFontTx/>
              <a:buChar char="-"/>
            </a:pPr>
            <a:endParaRPr lang="en-US" sz="2800" dirty="0" smtClean="0"/>
          </a:p>
          <a:p>
            <a:endParaRPr lang="en-US" dirty="0"/>
          </a:p>
        </p:txBody>
      </p:sp>
      <p:sp>
        <p:nvSpPr>
          <p:cNvPr id="5" name="Rounded Rectangle 4"/>
          <p:cNvSpPr/>
          <p:nvPr/>
        </p:nvSpPr>
        <p:spPr>
          <a:xfrm>
            <a:off x="304800" y="1447800"/>
            <a:ext cx="4114800" cy="35052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latin typeface="Arial" pitchFamily="34" charset="0"/>
              </a:rPr>
              <a:t>Private Cloud</a:t>
            </a:r>
          </a:p>
          <a:p>
            <a:pPr algn="ctr"/>
            <a:endParaRPr lang="en-US" sz="3200" b="1" dirty="0" smtClean="0">
              <a:latin typeface="Arial" pitchFamily="34" charset="0"/>
            </a:endParaRPr>
          </a:p>
          <a:p>
            <a:pPr>
              <a:buFont typeface="Arial" pitchFamily="34" charset="0"/>
              <a:buChar char="•"/>
            </a:pPr>
            <a:r>
              <a:rPr lang="en-US" sz="3200" b="1" dirty="0" smtClean="0">
                <a:latin typeface="Arial" pitchFamily="34" charset="0"/>
              </a:rPr>
              <a:t> </a:t>
            </a:r>
            <a:r>
              <a:rPr lang="en-US" sz="3200" b="1" dirty="0" smtClean="0">
                <a:latin typeface="Arial" pitchFamily="34" charset="0"/>
              </a:rPr>
              <a:t>Use within org</a:t>
            </a:r>
            <a:r>
              <a:rPr lang="en-US" sz="3200" b="1" dirty="0" smtClean="0">
                <a:latin typeface="Arial" pitchFamily="34" charset="0"/>
              </a:rPr>
              <a:t> </a:t>
            </a:r>
            <a:endParaRPr lang="en-US" sz="3200" b="1" dirty="0" smtClean="0">
              <a:latin typeface="Arial" pitchFamily="34" charset="0"/>
            </a:endParaRPr>
          </a:p>
          <a:p>
            <a:pPr>
              <a:buFont typeface="Arial" pitchFamily="34" charset="0"/>
              <a:buChar char="•"/>
            </a:pPr>
            <a:r>
              <a:rPr lang="en-US" sz="3200" b="1" dirty="0" smtClean="0">
                <a:latin typeface="Arial" pitchFamily="34" charset="0"/>
              </a:rPr>
              <a:t> </a:t>
            </a:r>
            <a:r>
              <a:rPr lang="en-US" sz="3200" b="1" dirty="0" smtClean="0">
                <a:latin typeface="Arial" pitchFamily="34" charset="0"/>
              </a:rPr>
              <a:t>Org pays</a:t>
            </a:r>
            <a:endParaRPr lang="en-US" sz="3200" b="1" dirty="0" smtClean="0">
              <a:latin typeface="Arial" pitchFamily="34" charset="0"/>
            </a:endParaRPr>
          </a:p>
          <a:p>
            <a:pPr>
              <a:buFont typeface="Arial" pitchFamily="34" charset="0"/>
              <a:buChar char="•"/>
            </a:pPr>
            <a:r>
              <a:rPr lang="en-US" sz="3200" b="1" dirty="0" smtClean="0">
                <a:latin typeface="Arial" pitchFamily="34" charset="0"/>
              </a:rPr>
              <a:t> </a:t>
            </a:r>
            <a:r>
              <a:rPr lang="en-US" sz="3200" b="1" dirty="0" smtClean="0">
                <a:latin typeface="Arial" pitchFamily="34" charset="0"/>
              </a:rPr>
              <a:t>Share resources within org</a:t>
            </a:r>
            <a:endParaRPr lang="en-US" sz="3200" b="1" dirty="0" smtClean="0">
              <a:latin typeface="Arial" pitchFamily="34" charset="0"/>
            </a:endParaRPr>
          </a:p>
          <a:p>
            <a:endParaRPr lang="en-US" dirty="0"/>
          </a:p>
        </p:txBody>
      </p:sp>
      <p:sp>
        <p:nvSpPr>
          <p:cNvPr id="15" name="Up Arrow 14"/>
          <p:cNvSpPr/>
          <p:nvPr/>
        </p:nvSpPr>
        <p:spPr>
          <a:xfrm>
            <a:off x="1981200" y="4953000"/>
            <a:ext cx="609600" cy="838200"/>
          </a:xfrm>
          <a:prstGeom prst="up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6" name="Up Arrow 15"/>
          <p:cNvSpPr/>
          <p:nvPr/>
        </p:nvSpPr>
        <p:spPr>
          <a:xfrm>
            <a:off x="6477000" y="4953000"/>
            <a:ext cx="609600" cy="838200"/>
          </a:xfrm>
          <a:prstGeom prst="up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7" name="Rectangle 16"/>
          <p:cNvSpPr/>
          <p:nvPr/>
        </p:nvSpPr>
        <p:spPr>
          <a:xfrm>
            <a:off x="2133600" y="5486400"/>
            <a:ext cx="4800600" cy="3048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8" name="TextBox 17"/>
          <p:cNvSpPr txBox="1"/>
          <p:nvPr/>
        </p:nvSpPr>
        <p:spPr>
          <a:xfrm>
            <a:off x="3124200" y="5996226"/>
            <a:ext cx="2971800" cy="861774"/>
          </a:xfrm>
          <a:prstGeom prst="rect">
            <a:avLst/>
          </a:prstGeom>
          <a:noFill/>
        </p:spPr>
        <p:txBody>
          <a:bodyPr wrap="square" rtlCol="0">
            <a:spAutoFit/>
          </a:bodyPr>
          <a:lstStyle/>
          <a:p>
            <a:r>
              <a:rPr lang="en-US" sz="3200" b="1" dirty="0" smtClean="0">
                <a:latin typeface="Arial" pitchFamily="34" charset="0"/>
                <a:cs typeface="Arial" pitchFamily="34" charset="0"/>
              </a:rPr>
              <a:t>Hybrid Cloud</a:t>
            </a:r>
          </a:p>
          <a:p>
            <a:endParaRPr lang="th-TH" dirty="0"/>
          </a:p>
        </p:txBody>
      </p:sp>
      <p:sp>
        <p:nvSpPr>
          <p:cNvPr id="9" name="TextBox 8"/>
          <p:cNvSpPr txBox="1"/>
          <p:nvPr/>
        </p:nvSpPr>
        <p:spPr>
          <a:xfrm>
            <a:off x="6998861" y="5334000"/>
            <a:ext cx="2145139" cy="1323439"/>
          </a:xfrm>
          <a:prstGeom prst="rect">
            <a:avLst/>
          </a:prstGeom>
          <a:noFill/>
        </p:spPr>
        <p:txBody>
          <a:bodyPr wrap="none" rtlCol="0">
            <a:spAutoFit/>
          </a:bodyPr>
          <a:lstStyle/>
          <a:p>
            <a:r>
              <a:rPr lang="en-US" sz="4000" b="1" dirty="0" smtClean="0">
                <a:solidFill>
                  <a:schemeClr val="accent6">
                    <a:lumMod val="75000"/>
                  </a:schemeClr>
                </a:solidFill>
              </a:rPr>
              <a:t>Higher </a:t>
            </a:r>
          </a:p>
          <a:p>
            <a:r>
              <a:rPr lang="en-US" sz="4000" b="1" dirty="0" smtClean="0">
                <a:solidFill>
                  <a:schemeClr val="accent6">
                    <a:lumMod val="75000"/>
                  </a:schemeClr>
                </a:solidFill>
              </a:rPr>
              <a:t>demands</a:t>
            </a:r>
            <a:endParaRPr lang="th-TH" sz="4000" b="1" dirty="0">
              <a:solidFill>
                <a:schemeClr val="accent6">
                  <a:lumMod val="75000"/>
                </a:schemeClr>
              </a:solidFill>
            </a:endParaRPr>
          </a:p>
        </p:txBody>
      </p:sp>
      <p:sp>
        <p:nvSpPr>
          <p:cNvPr id="10" name="TextBox 9"/>
          <p:cNvSpPr txBox="1"/>
          <p:nvPr/>
        </p:nvSpPr>
        <p:spPr>
          <a:xfrm>
            <a:off x="0" y="5334000"/>
            <a:ext cx="2145139" cy="1323439"/>
          </a:xfrm>
          <a:prstGeom prst="rect">
            <a:avLst/>
          </a:prstGeom>
          <a:noFill/>
        </p:spPr>
        <p:txBody>
          <a:bodyPr wrap="none" rtlCol="0">
            <a:spAutoFit/>
          </a:bodyPr>
          <a:lstStyle/>
          <a:p>
            <a:r>
              <a:rPr lang="en-US" sz="4000" b="1" dirty="0" smtClean="0">
                <a:solidFill>
                  <a:schemeClr val="accent6">
                    <a:lumMod val="75000"/>
                  </a:schemeClr>
                </a:solidFill>
              </a:rPr>
              <a:t>Lower </a:t>
            </a:r>
          </a:p>
          <a:p>
            <a:r>
              <a:rPr lang="en-US" sz="4000" b="1" dirty="0" smtClean="0">
                <a:solidFill>
                  <a:schemeClr val="accent6">
                    <a:lumMod val="75000"/>
                  </a:schemeClr>
                </a:solidFill>
              </a:rPr>
              <a:t>demands</a:t>
            </a:r>
            <a:endParaRPr lang="th-TH" sz="40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openstack.org/assets/openstack-logo/openstack-cloud-software-vertical-large.png"/>
          <p:cNvPicPr>
            <a:picLocks noChangeAspect="1" noChangeArrowheads="1"/>
          </p:cNvPicPr>
          <p:nvPr/>
        </p:nvPicPr>
        <p:blipFill>
          <a:blip r:embed="rId2" cstate="print"/>
          <a:srcRect/>
          <a:stretch>
            <a:fillRect/>
          </a:stretch>
        </p:blipFill>
        <p:spPr bwMode="auto">
          <a:xfrm>
            <a:off x="1066800" y="457200"/>
            <a:ext cx="7620000" cy="571500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cs typeface="+mn-cs"/>
              </a:rPr>
              <a:t>OpenStack</a:t>
            </a:r>
            <a:r>
              <a:rPr lang="en-US" b="1" dirty="0" smtClean="0">
                <a:cs typeface="+mn-cs"/>
              </a:rPr>
              <a:t> Overview</a:t>
            </a:r>
            <a:endParaRPr lang="th-TH" b="1" dirty="0">
              <a:cs typeface="+mn-cs"/>
            </a:endParaRPr>
          </a:p>
        </p:txBody>
      </p:sp>
      <p:sp>
        <p:nvSpPr>
          <p:cNvPr id="3" name="Content Placeholder 2"/>
          <p:cNvSpPr>
            <a:spLocks noGrp="1"/>
          </p:cNvSpPr>
          <p:nvPr>
            <p:ph idx="1"/>
          </p:nvPr>
        </p:nvSpPr>
        <p:spPr/>
        <p:txBody>
          <a:bodyPr>
            <a:normAutofit/>
          </a:bodyPr>
          <a:lstStyle/>
          <a:p>
            <a:r>
              <a:rPr lang="en-US" b="1" dirty="0" smtClean="0"/>
              <a:t>Cloud OS developed by </a:t>
            </a:r>
            <a:r>
              <a:rPr lang="en-US" b="1" dirty="0" err="1" smtClean="0"/>
              <a:t>Rackspace</a:t>
            </a:r>
            <a:r>
              <a:rPr lang="en-US" b="1" dirty="0" smtClean="0"/>
              <a:t> </a:t>
            </a:r>
            <a:r>
              <a:rPr lang="en-US" b="1" dirty="0" smtClean="0"/>
              <a:t>and NASA</a:t>
            </a:r>
            <a:endParaRPr lang="en-US" b="1" dirty="0" smtClean="0"/>
          </a:p>
          <a:p>
            <a:r>
              <a:rPr lang="en-US" b="1" dirty="0" smtClean="0"/>
              <a:t>Infrastructure </a:t>
            </a:r>
            <a:r>
              <a:rPr lang="en-US" b="1" dirty="0" smtClean="0"/>
              <a:t>as a Service</a:t>
            </a:r>
          </a:p>
          <a:p>
            <a:r>
              <a:rPr lang="en-US" b="1" dirty="0" smtClean="0"/>
              <a:t>Support</a:t>
            </a:r>
            <a:r>
              <a:rPr lang="th-TH" b="1" dirty="0" smtClean="0"/>
              <a:t> </a:t>
            </a:r>
            <a:r>
              <a:rPr lang="en-US" b="1" dirty="0" smtClean="0"/>
              <a:t>Private Cloud </a:t>
            </a:r>
            <a:r>
              <a:rPr lang="en-US" b="1" dirty="0" smtClean="0"/>
              <a:t>and</a:t>
            </a:r>
            <a:r>
              <a:rPr lang="th-TH" b="1" dirty="0" smtClean="0"/>
              <a:t> </a:t>
            </a:r>
            <a:r>
              <a:rPr lang="en-US" b="1" dirty="0" smtClean="0"/>
              <a:t>Public Cloud</a:t>
            </a:r>
          </a:p>
          <a:p>
            <a:r>
              <a:rPr lang="en-US" b="1" dirty="0" smtClean="0"/>
              <a:t>Open </a:t>
            </a:r>
            <a:r>
              <a:rPr lang="en-US" b="1" dirty="0" smtClean="0"/>
              <a:t>Source (Apache 2.0 license)</a:t>
            </a:r>
          </a:p>
          <a:p>
            <a:r>
              <a:rPr lang="en-US" b="1" dirty="0" err="1" smtClean="0"/>
              <a:t>OpenStack</a:t>
            </a:r>
            <a:r>
              <a:rPr lang="en-US" b="1" dirty="0" smtClean="0"/>
              <a:t> </a:t>
            </a:r>
            <a:r>
              <a:rPr lang="en-US" b="1" dirty="0" smtClean="0"/>
              <a:t>Foundation</a:t>
            </a:r>
          </a:p>
          <a:p>
            <a:r>
              <a:rPr lang="en-US" b="1" dirty="0" smtClean="0"/>
              <a:t>Popular and widely supported</a:t>
            </a:r>
            <a:endParaRPr lang="en-US" b="1" dirty="0" smtClean="0"/>
          </a:p>
          <a:p>
            <a:endParaRPr lang="en-US" dirty="0" smtClean="0"/>
          </a:p>
          <a:p>
            <a:endParaRPr lang="th-TH" dirty="0"/>
          </a:p>
        </p:txBody>
      </p:sp>
      <p:pic>
        <p:nvPicPr>
          <p:cNvPr id="4" name="Picture 7" descr="C:\Users\yugi\Desktop\presentation\logo\nasalogo_twitter2.png"/>
          <p:cNvPicPr>
            <a:picLocks noChangeAspect="1" noChangeArrowheads="1"/>
          </p:cNvPicPr>
          <p:nvPr/>
        </p:nvPicPr>
        <p:blipFill>
          <a:blip r:embed="rId2" cstate="print"/>
          <a:srcRect/>
          <a:stretch>
            <a:fillRect/>
          </a:stretch>
        </p:blipFill>
        <p:spPr bwMode="auto">
          <a:xfrm>
            <a:off x="7467600" y="381000"/>
            <a:ext cx="1237925" cy="1066800"/>
          </a:xfrm>
          <a:prstGeom prst="rect">
            <a:avLst/>
          </a:prstGeom>
          <a:noFill/>
        </p:spPr>
      </p:pic>
      <p:pic>
        <p:nvPicPr>
          <p:cNvPr id="27652" name="Picture 4" descr="http://www.openstack.org/assets/openstack-logo/openstack-cloud-software-vertical-small.png"/>
          <p:cNvPicPr>
            <a:picLocks noChangeAspect="1" noChangeArrowheads="1"/>
          </p:cNvPicPr>
          <p:nvPr/>
        </p:nvPicPr>
        <p:blipFill>
          <a:blip r:embed="rId3" cstate="print"/>
          <a:srcRect/>
          <a:stretch>
            <a:fillRect/>
          </a:stretch>
        </p:blipFill>
        <p:spPr bwMode="auto">
          <a:xfrm>
            <a:off x="0" y="0"/>
            <a:ext cx="1523999" cy="1524000"/>
          </a:xfrm>
          <a:prstGeom prst="rect">
            <a:avLst/>
          </a:prstGeom>
          <a:noFill/>
        </p:spPr>
      </p:pic>
      <p:pic>
        <p:nvPicPr>
          <p:cNvPr id="8" name="Picture 4" descr="C:\Users\yugi\Desktop\presentation\Rackspace Logo2.png"/>
          <p:cNvPicPr>
            <a:picLocks noChangeAspect="1" noChangeArrowheads="1"/>
          </p:cNvPicPr>
          <p:nvPr/>
        </p:nvPicPr>
        <p:blipFill>
          <a:blip r:embed="rId4" cstate="print"/>
          <a:srcRect/>
          <a:stretch>
            <a:fillRect/>
          </a:stretch>
        </p:blipFill>
        <p:spPr bwMode="auto">
          <a:xfrm>
            <a:off x="6400800" y="2057400"/>
            <a:ext cx="2514600" cy="71002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mn-cs"/>
              </a:rPr>
              <a:t>What </a:t>
            </a:r>
            <a:r>
              <a:rPr lang="en-US" b="1" dirty="0" err="1" smtClean="0">
                <a:cs typeface="+mn-cs"/>
              </a:rPr>
              <a:t>OpenStack</a:t>
            </a:r>
            <a:r>
              <a:rPr lang="en-US" b="1" dirty="0" smtClean="0">
                <a:cs typeface="+mn-cs"/>
              </a:rPr>
              <a:t> provide?</a:t>
            </a:r>
            <a:endParaRPr lang="th-TH" b="1" dirty="0">
              <a:cs typeface="+mn-cs"/>
            </a:endParaRPr>
          </a:p>
        </p:txBody>
      </p:sp>
      <p:pic>
        <p:nvPicPr>
          <p:cNvPr id="8" name="Picture 10" descr="http://icons.iconarchive.com/icons/icons-land/vista-hardware-devices/128/Home-Server-icon.png"/>
          <p:cNvPicPr>
            <a:picLocks noChangeAspect="1" noChangeArrowheads="1"/>
          </p:cNvPicPr>
          <p:nvPr/>
        </p:nvPicPr>
        <p:blipFill>
          <a:blip r:embed="rId2" cstate="print"/>
          <a:srcRect/>
          <a:stretch>
            <a:fillRect/>
          </a:stretch>
        </p:blipFill>
        <p:spPr bwMode="auto">
          <a:xfrm>
            <a:off x="5867400" y="5715000"/>
            <a:ext cx="990600" cy="990601"/>
          </a:xfrm>
          <a:prstGeom prst="rect">
            <a:avLst/>
          </a:prstGeom>
          <a:noFill/>
        </p:spPr>
      </p:pic>
      <p:pic>
        <p:nvPicPr>
          <p:cNvPr id="9" name="Picture 10" descr="http://icons.iconarchive.com/icons/icons-land/vista-hardware-devices/128/Home-Server-icon.png"/>
          <p:cNvPicPr>
            <a:picLocks noChangeAspect="1" noChangeArrowheads="1"/>
          </p:cNvPicPr>
          <p:nvPr/>
        </p:nvPicPr>
        <p:blipFill>
          <a:blip r:embed="rId2" cstate="print"/>
          <a:srcRect/>
          <a:stretch>
            <a:fillRect/>
          </a:stretch>
        </p:blipFill>
        <p:spPr bwMode="auto">
          <a:xfrm>
            <a:off x="4876800" y="5715000"/>
            <a:ext cx="990600" cy="990601"/>
          </a:xfrm>
          <a:prstGeom prst="rect">
            <a:avLst/>
          </a:prstGeom>
          <a:noFill/>
        </p:spPr>
      </p:pic>
      <p:pic>
        <p:nvPicPr>
          <p:cNvPr id="10" name="Picture 10" descr="http://icons.iconarchive.com/icons/icons-land/vista-hardware-devices/128/Home-Server-icon.png"/>
          <p:cNvPicPr>
            <a:picLocks noChangeAspect="1" noChangeArrowheads="1"/>
          </p:cNvPicPr>
          <p:nvPr/>
        </p:nvPicPr>
        <p:blipFill>
          <a:blip r:embed="rId2" cstate="print"/>
          <a:srcRect/>
          <a:stretch>
            <a:fillRect/>
          </a:stretch>
        </p:blipFill>
        <p:spPr bwMode="auto">
          <a:xfrm>
            <a:off x="3886200" y="5715000"/>
            <a:ext cx="990600" cy="990601"/>
          </a:xfrm>
          <a:prstGeom prst="rect">
            <a:avLst/>
          </a:prstGeom>
          <a:noFill/>
        </p:spPr>
      </p:pic>
      <p:pic>
        <p:nvPicPr>
          <p:cNvPr id="11" name="Picture 10" descr="http://icons.iconarchive.com/icons/icons-land/vista-hardware-devices/128/Home-Server-icon.png"/>
          <p:cNvPicPr>
            <a:picLocks noChangeAspect="1" noChangeArrowheads="1"/>
          </p:cNvPicPr>
          <p:nvPr/>
        </p:nvPicPr>
        <p:blipFill>
          <a:blip r:embed="rId2" cstate="print"/>
          <a:srcRect/>
          <a:stretch>
            <a:fillRect/>
          </a:stretch>
        </p:blipFill>
        <p:spPr bwMode="auto">
          <a:xfrm>
            <a:off x="2895600" y="5715000"/>
            <a:ext cx="990600" cy="990601"/>
          </a:xfrm>
          <a:prstGeom prst="rect">
            <a:avLst/>
          </a:prstGeom>
          <a:noFill/>
        </p:spPr>
      </p:pic>
      <p:sp>
        <p:nvSpPr>
          <p:cNvPr id="13" name="Cloud 12"/>
          <p:cNvSpPr/>
          <p:nvPr/>
        </p:nvSpPr>
        <p:spPr>
          <a:xfrm>
            <a:off x="457200" y="1143000"/>
            <a:ext cx="8153400" cy="4572000"/>
          </a:xfrm>
          <a:prstGeom prst="cloud">
            <a:avLst/>
          </a:prstGeom>
          <a:solidFill>
            <a:schemeClr val="bg1"/>
          </a:solidFill>
          <a:ln w="889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solidFill>
                  <a:schemeClr val="accent3">
                    <a:lumMod val="75000"/>
                  </a:schemeClr>
                </a:solidFill>
                <a:cs typeface="+mn-cs"/>
              </a:rPr>
              <a:t>Vasabilab</a:t>
            </a:r>
            <a:endParaRPr lang="th-TH" sz="3600" b="1" dirty="0">
              <a:solidFill>
                <a:schemeClr val="accent6">
                  <a:lumMod val="75000"/>
                </a:schemeClr>
              </a:solidFill>
              <a:cs typeface="+mn-cs"/>
            </a:endParaRPr>
          </a:p>
        </p:txBody>
      </p:sp>
      <p:sp>
        <p:nvSpPr>
          <p:cNvPr id="3" name="Content Placeholder 2"/>
          <p:cNvSpPr>
            <a:spLocks noGrp="1"/>
          </p:cNvSpPr>
          <p:nvPr>
            <p:ph idx="1"/>
          </p:nvPr>
        </p:nvSpPr>
        <p:spPr/>
        <p:txBody>
          <a:bodyPr/>
          <a:lstStyle/>
          <a:p>
            <a:r>
              <a:rPr lang="en-US" b="1" dirty="0" smtClean="0"/>
              <a:t>C</a:t>
            </a:r>
            <a:r>
              <a:rPr lang="en-US" b="1" dirty="0" smtClean="0"/>
              <a:t>onduct</a:t>
            </a:r>
            <a:r>
              <a:rPr lang="th-TH" b="1" dirty="0" smtClean="0"/>
              <a:t> </a:t>
            </a:r>
            <a:r>
              <a:rPr lang="en-US" b="1" dirty="0" smtClean="0"/>
              <a:t>Virtualization </a:t>
            </a:r>
            <a:r>
              <a:rPr lang="en-US" b="1" dirty="0" smtClean="0"/>
              <a:t>and</a:t>
            </a:r>
            <a:r>
              <a:rPr lang="th-TH" b="1" dirty="0" smtClean="0"/>
              <a:t> </a:t>
            </a:r>
            <a:r>
              <a:rPr lang="en-US" b="1" dirty="0" smtClean="0"/>
              <a:t>Cloud Computing </a:t>
            </a:r>
            <a:endParaRPr lang="th-TH" b="1" dirty="0" smtClean="0"/>
          </a:p>
          <a:p>
            <a:r>
              <a:rPr lang="en-US" b="1" dirty="0" smtClean="0"/>
              <a:t>Promote </a:t>
            </a:r>
            <a:r>
              <a:rPr lang="en-US" b="1" dirty="0" err="1" smtClean="0"/>
              <a:t>OpenStack</a:t>
            </a:r>
            <a:r>
              <a:rPr lang="en-US" b="1" dirty="0" smtClean="0"/>
              <a:t> in Thailand</a:t>
            </a:r>
            <a:endParaRPr lang="en-US" b="1" dirty="0" smtClean="0"/>
          </a:p>
          <a:p>
            <a:r>
              <a:rPr lang="en-US" b="1" dirty="0" smtClean="0"/>
              <a:t>Our Current Projects</a:t>
            </a:r>
            <a:endParaRPr lang="th-TH" b="1" dirty="0" smtClean="0"/>
          </a:p>
          <a:p>
            <a:endParaRPr lang="th-TH" b="1" dirty="0" smtClean="0"/>
          </a:p>
          <a:p>
            <a:endParaRPr lang="en-US" dirty="0" smtClean="0"/>
          </a:p>
          <a:p>
            <a:pPr>
              <a:buNone/>
            </a:pPr>
            <a:r>
              <a:rPr lang="en-US" b="1" dirty="0" smtClean="0">
                <a:solidFill>
                  <a:schemeClr val="accent6">
                    <a:lumMod val="75000"/>
                  </a:schemeClr>
                </a:solidFill>
              </a:rPr>
              <a:t>                      (</a:t>
            </a:r>
            <a:r>
              <a:rPr lang="en-US" b="1" dirty="0" smtClean="0">
                <a:solidFill>
                  <a:schemeClr val="accent6">
                    <a:lumMod val="75000"/>
                  </a:schemeClr>
                </a:solidFill>
              </a:rPr>
              <a:t>http://vasabilab.cs.tu.ac.th)</a:t>
            </a:r>
            <a:endParaRPr lang="en-US" dirty="0" smtClean="0"/>
          </a:p>
        </p:txBody>
      </p:sp>
      <p:pic>
        <p:nvPicPr>
          <p:cNvPr id="1026" name="Picture 2"/>
          <p:cNvPicPr>
            <a:picLocks noChangeAspect="1" noChangeArrowheads="1"/>
          </p:cNvPicPr>
          <p:nvPr/>
        </p:nvPicPr>
        <p:blipFill>
          <a:blip r:embed="rId3" cstate="print"/>
          <a:srcRect/>
          <a:stretch>
            <a:fillRect/>
          </a:stretch>
        </p:blipFill>
        <p:spPr bwMode="auto">
          <a:xfrm>
            <a:off x="0" y="5410200"/>
            <a:ext cx="4071789" cy="1108281"/>
          </a:xfrm>
          <a:prstGeom prst="rect">
            <a:avLst/>
          </a:prstGeom>
          <a:noFill/>
          <a:ln w="9525">
            <a:noFill/>
            <a:miter lim="800000"/>
            <a:headEnd/>
            <a:tailEnd/>
          </a:ln>
        </p:spPr>
      </p:pic>
      <p:pic>
        <p:nvPicPr>
          <p:cNvPr id="9" name="Picture 5" descr="D:\website_data\tu_logo\cstulogo.jpg"/>
          <p:cNvPicPr>
            <a:picLocks noChangeAspect="1" noChangeArrowheads="1"/>
          </p:cNvPicPr>
          <p:nvPr/>
        </p:nvPicPr>
        <p:blipFill>
          <a:blip r:embed="rId4" cstate="print"/>
          <a:srcRect/>
          <a:stretch>
            <a:fillRect/>
          </a:stretch>
        </p:blipFill>
        <p:spPr bwMode="auto">
          <a:xfrm>
            <a:off x="4161264" y="5410200"/>
            <a:ext cx="3256158" cy="1219200"/>
          </a:xfrm>
          <a:prstGeom prst="rect">
            <a:avLst/>
          </a:prstGeom>
          <a:noFill/>
        </p:spPr>
      </p:pic>
      <p:pic>
        <p:nvPicPr>
          <p:cNvPr id="1036" name="Picture 12"/>
          <p:cNvPicPr>
            <a:picLocks noChangeAspect="1" noChangeArrowheads="1"/>
          </p:cNvPicPr>
          <p:nvPr/>
        </p:nvPicPr>
        <p:blipFill>
          <a:blip r:embed="rId5" cstate="print"/>
          <a:srcRect/>
          <a:stretch>
            <a:fillRect/>
          </a:stretch>
        </p:blipFill>
        <p:spPr bwMode="auto">
          <a:xfrm>
            <a:off x="7543800" y="5410200"/>
            <a:ext cx="1454268" cy="1295400"/>
          </a:xfrm>
          <a:prstGeom prst="rect">
            <a:avLst/>
          </a:prstGeom>
          <a:noFill/>
          <a:ln w="9525">
            <a:noFill/>
            <a:miter lim="800000"/>
            <a:headEnd/>
            <a:tailEnd/>
          </a:ln>
        </p:spPr>
      </p:pic>
      <p:pic>
        <p:nvPicPr>
          <p:cNvPr id="64514" name="Picture 2" descr="https://fbcdn-sphotos-a-a.akamaihd.net/hphotos-ak-ash4/1045095_643862285631882_2113415841_n.jpg"/>
          <p:cNvPicPr>
            <a:picLocks noChangeAspect="1" noChangeArrowheads="1"/>
          </p:cNvPicPr>
          <p:nvPr/>
        </p:nvPicPr>
        <p:blipFill>
          <a:blip r:embed="rId6" cstate="print"/>
          <a:srcRect/>
          <a:stretch>
            <a:fillRect/>
          </a:stretch>
        </p:blipFill>
        <p:spPr bwMode="auto">
          <a:xfrm>
            <a:off x="914400" y="3352800"/>
            <a:ext cx="1447801" cy="1447801"/>
          </a:xfrm>
          <a:prstGeom prst="rect">
            <a:avLst/>
          </a:prstGeom>
          <a:noFill/>
        </p:spPr>
      </p:pic>
      <p:pic>
        <p:nvPicPr>
          <p:cNvPr id="64516" name="Picture 4" descr="http://vasabilab.cs.tu.ac.th/images/logo/vmich.jpg"/>
          <p:cNvPicPr>
            <a:picLocks noChangeAspect="1" noChangeArrowheads="1"/>
          </p:cNvPicPr>
          <p:nvPr/>
        </p:nvPicPr>
        <p:blipFill>
          <a:blip r:embed="rId7" cstate="print"/>
          <a:srcRect/>
          <a:stretch>
            <a:fillRect/>
          </a:stretch>
        </p:blipFill>
        <p:spPr bwMode="auto">
          <a:xfrm>
            <a:off x="2667000" y="3352800"/>
            <a:ext cx="1905000" cy="1025770"/>
          </a:xfrm>
          <a:prstGeom prst="rect">
            <a:avLst/>
          </a:prstGeom>
          <a:noFill/>
        </p:spPr>
      </p:pic>
      <p:pic>
        <p:nvPicPr>
          <p:cNvPr id="64518" name="Picture 6" descr="http://vasabilab.cs.tu.ac.th/images/logo/sushicloud.jpg"/>
          <p:cNvPicPr>
            <a:picLocks noChangeAspect="1" noChangeArrowheads="1"/>
          </p:cNvPicPr>
          <p:nvPr/>
        </p:nvPicPr>
        <p:blipFill>
          <a:blip r:embed="rId8" cstate="print"/>
          <a:srcRect/>
          <a:stretch>
            <a:fillRect/>
          </a:stretch>
        </p:blipFill>
        <p:spPr bwMode="auto">
          <a:xfrm>
            <a:off x="4724400" y="3124200"/>
            <a:ext cx="1783080" cy="1143000"/>
          </a:xfrm>
          <a:prstGeom prst="rect">
            <a:avLst/>
          </a:prstGeom>
          <a:noFill/>
        </p:spPr>
      </p:pic>
      <p:pic>
        <p:nvPicPr>
          <p:cNvPr id="64520" name="Picture 8" descr="http://vasabilab.cs.tu.ac.th/images/logo/vccp2.png"/>
          <p:cNvPicPr>
            <a:picLocks noChangeAspect="1" noChangeArrowheads="1"/>
          </p:cNvPicPr>
          <p:nvPr/>
        </p:nvPicPr>
        <p:blipFill>
          <a:blip r:embed="rId9" cstate="print"/>
          <a:srcRect/>
          <a:stretch>
            <a:fillRect/>
          </a:stretch>
        </p:blipFill>
        <p:spPr bwMode="auto">
          <a:xfrm>
            <a:off x="6705600" y="3429000"/>
            <a:ext cx="1600200" cy="101756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mn-cs"/>
              </a:rPr>
              <a:t>1. </a:t>
            </a:r>
            <a:r>
              <a:rPr lang="en-US" b="1" dirty="0" smtClean="0">
                <a:cs typeface="+mn-cs"/>
              </a:rPr>
              <a:t>manage</a:t>
            </a:r>
            <a:r>
              <a:rPr lang="th-TH" b="1" dirty="0" smtClean="0">
                <a:cs typeface="+mn-cs"/>
              </a:rPr>
              <a:t> </a:t>
            </a:r>
            <a:r>
              <a:rPr lang="en-US" b="1" dirty="0" smtClean="0">
                <a:cs typeface="+mn-cs"/>
              </a:rPr>
              <a:t>virtual machines</a:t>
            </a:r>
            <a:endParaRPr lang="th-TH" b="1" dirty="0">
              <a:cs typeface="+mn-cs"/>
            </a:endParaRPr>
          </a:p>
        </p:txBody>
      </p:sp>
      <p:pic>
        <p:nvPicPr>
          <p:cNvPr id="8" name="Picture 10" descr="http://icons.iconarchive.com/icons/icons-land/vista-hardware-devices/128/Home-Server-icon.png"/>
          <p:cNvPicPr>
            <a:picLocks noChangeAspect="1" noChangeArrowheads="1"/>
          </p:cNvPicPr>
          <p:nvPr/>
        </p:nvPicPr>
        <p:blipFill>
          <a:blip r:embed="rId2" cstate="print"/>
          <a:srcRect/>
          <a:stretch>
            <a:fillRect/>
          </a:stretch>
        </p:blipFill>
        <p:spPr bwMode="auto">
          <a:xfrm>
            <a:off x="5867400" y="5715000"/>
            <a:ext cx="990600" cy="990601"/>
          </a:xfrm>
          <a:prstGeom prst="rect">
            <a:avLst/>
          </a:prstGeom>
          <a:noFill/>
        </p:spPr>
      </p:pic>
      <p:pic>
        <p:nvPicPr>
          <p:cNvPr id="9" name="Picture 10" descr="http://icons.iconarchive.com/icons/icons-land/vista-hardware-devices/128/Home-Server-icon.png"/>
          <p:cNvPicPr>
            <a:picLocks noChangeAspect="1" noChangeArrowheads="1"/>
          </p:cNvPicPr>
          <p:nvPr/>
        </p:nvPicPr>
        <p:blipFill>
          <a:blip r:embed="rId2" cstate="print"/>
          <a:srcRect/>
          <a:stretch>
            <a:fillRect/>
          </a:stretch>
        </p:blipFill>
        <p:spPr bwMode="auto">
          <a:xfrm>
            <a:off x="4876800" y="5715000"/>
            <a:ext cx="990600" cy="990601"/>
          </a:xfrm>
          <a:prstGeom prst="rect">
            <a:avLst/>
          </a:prstGeom>
          <a:noFill/>
        </p:spPr>
      </p:pic>
      <p:pic>
        <p:nvPicPr>
          <p:cNvPr id="10" name="Picture 10" descr="http://icons.iconarchive.com/icons/icons-land/vista-hardware-devices/128/Home-Server-icon.png"/>
          <p:cNvPicPr>
            <a:picLocks noChangeAspect="1" noChangeArrowheads="1"/>
          </p:cNvPicPr>
          <p:nvPr/>
        </p:nvPicPr>
        <p:blipFill>
          <a:blip r:embed="rId2" cstate="print"/>
          <a:srcRect/>
          <a:stretch>
            <a:fillRect/>
          </a:stretch>
        </p:blipFill>
        <p:spPr bwMode="auto">
          <a:xfrm>
            <a:off x="3886200" y="5715000"/>
            <a:ext cx="990600" cy="990601"/>
          </a:xfrm>
          <a:prstGeom prst="rect">
            <a:avLst/>
          </a:prstGeom>
          <a:noFill/>
        </p:spPr>
      </p:pic>
      <p:pic>
        <p:nvPicPr>
          <p:cNvPr id="11" name="Picture 10" descr="http://icons.iconarchive.com/icons/icons-land/vista-hardware-devices/128/Home-Server-icon.png"/>
          <p:cNvPicPr>
            <a:picLocks noChangeAspect="1" noChangeArrowheads="1"/>
          </p:cNvPicPr>
          <p:nvPr/>
        </p:nvPicPr>
        <p:blipFill>
          <a:blip r:embed="rId2" cstate="print"/>
          <a:srcRect/>
          <a:stretch>
            <a:fillRect/>
          </a:stretch>
        </p:blipFill>
        <p:spPr bwMode="auto">
          <a:xfrm>
            <a:off x="2895600" y="5715000"/>
            <a:ext cx="990600" cy="990601"/>
          </a:xfrm>
          <a:prstGeom prst="rect">
            <a:avLst/>
          </a:prstGeom>
          <a:noFill/>
        </p:spPr>
      </p:pic>
      <p:sp>
        <p:nvSpPr>
          <p:cNvPr id="13" name="Cloud 12"/>
          <p:cNvSpPr/>
          <p:nvPr/>
        </p:nvSpPr>
        <p:spPr>
          <a:xfrm>
            <a:off x="457200" y="1143000"/>
            <a:ext cx="8153400" cy="4572000"/>
          </a:xfrm>
          <a:prstGeom prst="cloud">
            <a:avLst/>
          </a:prstGeom>
          <a:solidFill>
            <a:schemeClr val="bg1"/>
          </a:solidFill>
          <a:ln w="889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2" name="Picture 2" descr="http://icons.iconarchive.com/icons/dakirby309/windows-8-metro/128/Drives-Computer-Metro-icon.png"/>
          <p:cNvPicPr>
            <a:picLocks noChangeAspect="1" noChangeArrowheads="1"/>
          </p:cNvPicPr>
          <p:nvPr/>
        </p:nvPicPr>
        <p:blipFill>
          <a:blip r:embed="rId3" cstate="print"/>
          <a:srcRect/>
          <a:stretch>
            <a:fillRect/>
          </a:stretch>
        </p:blipFill>
        <p:spPr bwMode="auto">
          <a:xfrm>
            <a:off x="2362200" y="2286000"/>
            <a:ext cx="685800" cy="685801"/>
          </a:xfrm>
          <a:prstGeom prst="rect">
            <a:avLst/>
          </a:prstGeom>
          <a:noFill/>
        </p:spPr>
      </p:pic>
      <p:pic>
        <p:nvPicPr>
          <p:cNvPr id="14" name="Picture 2" descr="http://icons.iconarchive.com/icons/dakirby309/windows-8-metro/128/Drives-Computer-Metro-icon.png"/>
          <p:cNvPicPr>
            <a:picLocks noChangeAspect="1" noChangeArrowheads="1"/>
          </p:cNvPicPr>
          <p:nvPr/>
        </p:nvPicPr>
        <p:blipFill>
          <a:blip r:embed="rId3" cstate="print"/>
          <a:srcRect/>
          <a:stretch>
            <a:fillRect/>
          </a:stretch>
        </p:blipFill>
        <p:spPr bwMode="auto">
          <a:xfrm>
            <a:off x="3200400" y="2286000"/>
            <a:ext cx="685800" cy="685801"/>
          </a:xfrm>
          <a:prstGeom prst="rect">
            <a:avLst/>
          </a:prstGeom>
          <a:noFill/>
        </p:spPr>
      </p:pic>
      <p:pic>
        <p:nvPicPr>
          <p:cNvPr id="15" name="Picture 2" descr="http://icons.iconarchive.com/icons/dakirby309/windows-8-metro/128/Drives-Computer-Metro-icon.png"/>
          <p:cNvPicPr>
            <a:picLocks noChangeAspect="1" noChangeArrowheads="1"/>
          </p:cNvPicPr>
          <p:nvPr/>
        </p:nvPicPr>
        <p:blipFill>
          <a:blip r:embed="rId3" cstate="print"/>
          <a:srcRect/>
          <a:stretch>
            <a:fillRect/>
          </a:stretch>
        </p:blipFill>
        <p:spPr bwMode="auto">
          <a:xfrm>
            <a:off x="1371600" y="2971800"/>
            <a:ext cx="685800" cy="685801"/>
          </a:xfrm>
          <a:prstGeom prst="rect">
            <a:avLst/>
          </a:prstGeom>
          <a:noFill/>
        </p:spPr>
      </p:pic>
      <p:pic>
        <p:nvPicPr>
          <p:cNvPr id="16" name="Picture 2" descr="http://icons.iconarchive.com/icons/dakirby309/windows-8-metro/128/Drives-Computer-Metro-icon.png"/>
          <p:cNvPicPr>
            <a:picLocks noChangeAspect="1" noChangeArrowheads="1"/>
          </p:cNvPicPr>
          <p:nvPr/>
        </p:nvPicPr>
        <p:blipFill>
          <a:blip r:embed="rId3" cstate="print"/>
          <a:srcRect/>
          <a:stretch>
            <a:fillRect/>
          </a:stretch>
        </p:blipFill>
        <p:spPr bwMode="auto">
          <a:xfrm>
            <a:off x="6629400" y="2133600"/>
            <a:ext cx="685800" cy="685801"/>
          </a:xfrm>
          <a:prstGeom prst="rect">
            <a:avLst/>
          </a:prstGeom>
          <a:noFill/>
        </p:spPr>
      </p:pic>
      <p:pic>
        <p:nvPicPr>
          <p:cNvPr id="17" name="Picture 2" descr="http://icons.iconarchive.com/icons/dakirby309/windows-8-metro/128/Drives-Computer-Metro-icon.png"/>
          <p:cNvPicPr>
            <a:picLocks noChangeAspect="1" noChangeArrowheads="1"/>
          </p:cNvPicPr>
          <p:nvPr/>
        </p:nvPicPr>
        <p:blipFill>
          <a:blip r:embed="rId3" cstate="print"/>
          <a:srcRect/>
          <a:stretch>
            <a:fillRect/>
          </a:stretch>
        </p:blipFill>
        <p:spPr bwMode="auto">
          <a:xfrm>
            <a:off x="5715000" y="2133600"/>
            <a:ext cx="685800" cy="685801"/>
          </a:xfrm>
          <a:prstGeom prst="rect">
            <a:avLst/>
          </a:prstGeom>
          <a:noFill/>
        </p:spPr>
      </p:pic>
      <p:pic>
        <p:nvPicPr>
          <p:cNvPr id="18" name="Picture 2" descr="http://icons.iconarchive.com/icons/dakirby309/windows-8-metro/128/Drives-Computer-Metro-icon.png"/>
          <p:cNvPicPr>
            <a:picLocks noChangeAspect="1" noChangeArrowheads="1"/>
          </p:cNvPicPr>
          <p:nvPr/>
        </p:nvPicPr>
        <p:blipFill>
          <a:blip r:embed="rId3" cstate="print"/>
          <a:srcRect/>
          <a:stretch>
            <a:fillRect/>
          </a:stretch>
        </p:blipFill>
        <p:spPr bwMode="auto">
          <a:xfrm>
            <a:off x="4724400" y="2133600"/>
            <a:ext cx="685800" cy="68580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mn-cs"/>
              </a:rPr>
              <a:t>2. </a:t>
            </a:r>
            <a:r>
              <a:rPr lang="en-US" b="1" dirty="0" smtClean="0">
                <a:cs typeface="+mn-cs"/>
              </a:rPr>
              <a:t>manage</a:t>
            </a:r>
            <a:r>
              <a:rPr lang="th-TH" b="1" dirty="0" smtClean="0">
                <a:cs typeface="+mn-cs"/>
              </a:rPr>
              <a:t> </a:t>
            </a:r>
            <a:r>
              <a:rPr lang="en-US" b="1" dirty="0" smtClean="0">
                <a:cs typeface="+mn-cs"/>
              </a:rPr>
              <a:t>virtual networks</a:t>
            </a:r>
            <a:endParaRPr lang="th-TH" b="1" dirty="0">
              <a:cs typeface="+mn-cs"/>
            </a:endParaRPr>
          </a:p>
        </p:txBody>
      </p:sp>
      <p:pic>
        <p:nvPicPr>
          <p:cNvPr id="8" name="Picture 10" descr="http://icons.iconarchive.com/icons/icons-land/vista-hardware-devices/128/Home-Server-icon.png"/>
          <p:cNvPicPr>
            <a:picLocks noChangeAspect="1" noChangeArrowheads="1"/>
          </p:cNvPicPr>
          <p:nvPr/>
        </p:nvPicPr>
        <p:blipFill>
          <a:blip r:embed="rId2" cstate="print"/>
          <a:srcRect/>
          <a:stretch>
            <a:fillRect/>
          </a:stretch>
        </p:blipFill>
        <p:spPr bwMode="auto">
          <a:xfrm>
            <a:off x="5867400" y="5715000"/>
            <a:ext cx="990600" cy="990601"/>
          </a:xfrm>
          <a:prstGeom prst="rect">
            <a:avLst/>
          </a:prstGeom>
          <a:noFill/>
        </p:spPr>
      </p:pic>
      <p:pic>
        <p:nvPicPr>
          <p:cNvPr id="9" name="Picture 10" descr="http://icons.iconarchive.com/icons/icons-land/vista-hardware-devices/128/Home-Server-icon.png"/>
          <p:cNvPicPr>
            <a:picLocks noChangeAspect="1" noChangeArrowheads="1"/>
          </p:cNvPicPr>
          <p:nvPr/>
        </p:nvPicPr>
        <p:blipFill>
          <a:blip r:embed="rId2" cstate="print"/>
          <a:srcRect/>
          <a:stretch>
            <a:fillRect/>
          </a:stretch>
        </p:blipFill>
        <p:spPr bwMode="auto">
          <a:xfrm>
            <a:off x="4876800" y="5715000"/>
            <a:ext cx="990600" cy="990601"/>
          </a:xfrm>
          <a:prstGeom prst="rect">
            <a:avLst/>
          </a:prstGeom>
          <a:noFill/>
        </p:spPr>
      </p:pic>
      <p:pic>
        <p:nvPicPr>
          <p:cNvPr id="10" name="Picture 10" descr="http://icons.iconarchive.com/icons/icons-land/vista-hardware-devices/128/Home-Server-icon.png"/>
          <p:cNvPicPr>
            <a:picLocks noChangeAspect="1" noChangeArrowheads="1"/>
          </p:cNvPicPr>
          <p:nvPr/>
        </p:nvPicPr>
        <p:blipFill>
          <a:blip r:embed="rId2" cstate="print"/>
          <a:srcRect/>
          <a:stretch>
            <a:fillRect/>
          </a:stretch>
        </p:blipFill>
        <p:spPr bwMode="auto">
          <a:xfrm>
            <a:off x="3886200" y="5715000"/>
            <a:ext cx="990600" cy="990601"/>
          </a:xfrm>
          <a:prstGeom prst="rect">
            <a:avLst/>
          </a:prstGeom>
          <a:noFill/>
        </p:spPr>
      </p:pic>
      <p:pic>
        <p:nvPicPr>
          <p:cNvPr id="11" name="Picture 10" descr="http://icons.iconarchive.com/icons/icons-land/vista-hardware-devices/128/Home-Server-icon.png"/>
          <p:cNvPicPr>
            <a:picLocks noChangeAspect="1" noChangeArrowheads="1"/>
          </p:cNvPicPr>
          <p:nvPr/>
        </p:nvPicPr>
        <p:blipFill>
          <a:blip r:embed="rId2" cstate="print"/>
          <a:srcRect/>
          <a:stretch>
            <a:fillRect/>
          </a:stretch>
        </p:blipFill>
        <p:spPr bwMode="auto">
          <a:xfrm>
            <a:off x="2895600" y="5715000"/>
            <a:ext cx="990600" cy="990601"/>
          </a:xfrm>
          <a:prstGeom prst="rect">
            <a:avLst/>
          </a:prstGeom>
          <a:noFill/>
        </p:spPr>
      </p:pic>
      <p:sp>
        <p:nvSpPr>
          <p:cNvPr id="13" name="Cloud 12"/>
          <p:cNvSpPr/>
          <p:nvPr/>
        </p:nvSpPr>
        <p:spPr>
          <a:xfrm>
            <a:off x="457200" y="1143000"/>
            <a:ext cx="8153400" cy="4572000"/>
          </a:xfrm>
          <a:prstGeom prst="cloud">
            <a:avLst/>
          </a:prstGeom>
          <a:solidFill>
            <a:schemeClr val="bg1"/>
          </a:solidFill>
          <a:ln w="889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2" name="Picture 2" descr="http://icons.iconarchive.com/icons/dakirby309/windows-8-metro/128/Drives-Computer-Metro-icon.png"/>
          <p:cNvPicPr>
            <a:picLocks noChangeAspect="1" noChangeArrowheads="1"/>
          </p:cNvPicPr>
          <p:nvPr/>
        </p:nvPicPr>
        <p:blipFill>
          <a:blip r:embed="rId3" cstate="print"/>
          <a:srcRect/>
          <a:stretch>
            <a:fillRect/>
          </a:stretch>
        </p:blipFill>
        <p:spPr bwMode="auto">
          <a:xfrm>
            <a:off x="2362200" y="2286000"/>
            <a:ext cx="685800" cy="685801"/>
          </a:xfrm>
          <a:prstGeom prst="rect">
            <a:avLst/>
          </a:prstGeom>
          <a:noFill/>
        </p:spPr>
      </p:pic>
      <p:pic>
        <p:nvPicPr>
          <p:cNvPr id="14" name="Picture 2" descr="http://icons.iconarchive.com/icons/dakirby309/windows-8-metro/128/Drives-Computer-Metro-icon.png"/>
          <p:cNvPicPr>
            <a:picLocks noChangeAspect="1" noChangeArrowheads="1"/>
          </p:cNvPicPr>
          <p:nvPr/>
        </p:nvPicPr>
        <p:blipFill>
          <a:blip r:embed="rId3" cstate="print"/>
          <a:srcRect/>
          <a:stretch>
            <a:fillRect/>
          </a:stretch>
        </p:blipFill>
        <p:spPr bwMode="auto">
          <a:xfrm>
            <a:off x="3200400" y="2286000"/>
            <a:ext cx="685800" cy="685801"/>
          </a:xfrm>
          <a:prstGeom prst="rect">
            <a:avLst/>
          </a:prstGeom>
          <a:noFill/>
        </p:spPr>
      </p:pic>
      <p:pic>
        <p:nvPicPr>
          <p:cNvPr id="15" name="Picture 2" descr="http://icons.iconarchive.com/icons/dakirby309/windows-8-metro/128/Drives-Computer-Metro-icon.png"/>
          <p:cNvPicPr>
            <a:picLocks noChangeAspect="1" noChangeArrowheads="1"/>
          </p:cNvPicPr>
          <p:nvPr/>
        </p:nvPicPr>
        <p:blipFill>
          <a:blip r:embed="rId3" cstate="print"/>
          <a:srcRect/>
          <a:stretch>
            <a:fillRect/>
          </a:stretch>
        </p:blipFill>
        <p:spPr bwMode="auto">
          <a:xfrm>
            <a:off x="1371600" y="2971800"/>
            <a:ext cx="685800" cy="685801"/>
          </a:xfrm>
          <a:prstGeom prst="rect">
            <a:avLst/>
          </a:prstGeom>
          <a:noFill/>
        </p:spPr>
      </p:pic>
      <p:pic>
        <p:nvPicPr>
          <p:cNvPr id="16" name="Picture 2" descr="http://icons.iconarchive.com/icons/dakirby309/windows-8-metro/128/Drives-Computer-Metro-icon.png"/>
          <p:cNvPicPr>
            <a:picLocks noChangeAspect="1" noChangeArrowheads="1"/>
          </p:cNvPicPr>
          <p:nvPr/>
        </p:nvPicPr>
        <p:blipFill>
          <a:blip r:embed="rId3" cstate="print"/>
          <a:srcRect/>
          <a:stretch>
            <a:fillRect/>
          </a:stretch>
        </p:blipFill>
        <p:spPr bwMode="auto">
          <a:xfrm>
            <a:off x="6629400" y="2133600"/>
            <a:ext cx="685800" cy="685801"/>
          </a:xfrm>
          <a:prstGeom prst="rect">
            <a:avLst/>
          </a:prstGeom>
          <a:noFill/>
        </p:spPr>
      </p:pic>
      <p:pic>
        <p:nvPicPr>
          <p:cNvPr id="17" name="Picture 2" descr="http://icons.iconarchive.com/icons/dakirby309/windows-8-metro/128/Drives-Computer-Metro-icon.png"/>
          <p:cNvPicPr>
            <a:picLocks noChangeAspect="1" noChangeArrowheads="1"/>
          </p:cNvPicPr>
          <p:nvPr/>
        </p:nvPicPr>
        <p:blipFill>
          <a:blip r:embed="rId3" cstate="print"/>
          <a:srcRect/>
          <a:stretch>
            <a:fillRect/>
          </a:stretch>
        </p:blipFill>
        <p:spPr bwMode="auto">
          <a:xfrm>
            <a:off x="5715000" y="2133600"/>
            <a:ext cx="685800" cy="685801"/>
          </a:xfrm>
          <a:prstGeom prst="rect">
            <a:avLst/>
          </a:prstGeom>
          <a:noFill/>
        </p:spPr>
      </p:pic>
      <p:pic>
        <p:nvPicPr>
          <p:cNvPr id="18" name="Picture 2" descr="http://icons.iconarchive.com/icons/dakirby309/windows-8-metro/128/Drives-Computer-Metro-icon.png"/>
          <p:cNvPicPr>
            <a:picLocks noChangeAspect="1" noChangeArrowheads="1"/>
          </p:cNvPicPr>
          <p:nvPr/>
        </p:nvPicPr>
        <p:blipFill>
          <a:blip r:embed="rId3" cstate="print"/>
          <a:srcRect/>
          <a:stretch>
            <a:fillRect/>
          </a:stretch>
        </p:blipFill>
        <p:spPr bwMode="auto">
          <a:xfrm>
            <a:off x="4724400" y="2133600"/>
            <a:ext cx="685800" cy="685801"/>
          </a:xfrm>
          <a:prstGeom prst="rect">
            <a:avLst/>
          </a:prstGeom>
          <a:noFill/>
        </p:spPr>
      </p:pic>
      <p:sp>
        <p:nvSpPr>
          <p:cNvPr id="19" name="Rectangle 18"/>
          <p:cNvSpPr/>
          <p:nvPr/>
        </p:nvSpPr>
        <p:spPr>
          <a:xfrm>
            <a:off x="5181600" y="3429000"/>
            <a:ext cx="914400" cy="4572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21" name="Elbow Connector 20"/>
          <p:cNvCxnSpPr>
            <a:stCxn id="18" idx="2"/>
            <a:endCxn id="19" idx="0"/>
          </p:cNvCxnSpPr>
          <p:nvPr/>
        </p:nvCxnSpPr>
        <p:spPr>
          <a:xfrm rot="16200000" flipH="1">
            <a:off x="5048251" y="2838450"/>
            <a:ext cx="609599" cy="5715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7" idx="2"/>
            <a:endCxn id="19" idx="0"/>
          </p:cNvCxnSpPr>
          <p:nvPr/>
        </p:nvCxnSpPr>
        <p:spPr>
          <a:xfrm rot="5400000">
            <a:off x="5543551" y="2914650"/>
            <a:ext cx="609599" cy="4191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6" idx="2"/>
            <a:endCxn id="19" idx="0"/>
          </p:cNvCxnSpPr>
          <p:nvPr/>
        </p:nvCxnSpPr>
        <p:spPr>
          <a:xfrm rot="5400000">
            <a:off x="6000751" y="2457450"/>
            <a:ext cx="609599" cy="13335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2667000" y="3429000"/>
            <a:ext cx="914400" cy="4572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48" name="Elbow Connector 47"/>
          <p:cNvCxnSpPr>
            <a:stCxn id="12" idx="2"/>
            <a:endCxn id="46" idx="0"/>
          </p:cNvCxnSpPr>
          <p:nvPr/>
        </p:nvCxnSpPr>
        <p:spPr>
          <a:xfrm rot="16200000" flipH="1">
            <a:off x="2686051" y="2990850"/>
            <a:ext cx="457199" cy="4191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14" idx="2"/>
            <a:endCxn id="46" idx="0"/>
          </p:cNvCxnSpPr>
          <p:nvPr/>
        </p:nvCxnSpPr>
        <p:spPr>
          <a:xfrm rot="5400000">
            <a:off x="3105151" y="2990850"/>
            <a:ext cx="457199" cy="4191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15" idx="3"/>
            <a:endCxn id="46" idx="1"/>
          </p:cNvCxnSpPr>
          <p:nvPr/>
        </p:nvCxnSpPr>
        <p:spPr>
          <a:xfrm>
            <a:off x="2057400" y="3314701"/>
            <a:ext cx="609600" cy="34289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4038600" y="4343400"/>
            <a:ext cx="914400" cy="4572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59" name="Elbow Connector 58"/>
          <p:cNvCxnSpPr>
            <a:stCxn id="46" idx="2"/>
            <a:endCxn id="57" idx="0"/>
          </p:cNvCxnSpPr>
          <p:nvPr/>
        </p:nvCxnSpPr>
        <p:spPr>
          <a:xfrm rot="16200000" flipH="1">
            <a:off x="3581400" y="3429000"/>
            <a:ext cx="457200" cy="13716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19" idx="2"/>
            <a:endCxn id="57" idx="0"/>
          </p:cNvCxnSpPr>
          <p:nvPr/>
        </p:nvCxnSpPr>
        <p:spPr>
          <a:xfrm rot="5400000">
            <a:off x="4838700" y="3543300"/>
            <a:ext cx="457200" cy="11430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16200000" flipH="1">
            <a:off x="5867400" y="3429000"/>
            <a:ext cx="533400" cy="3276600"/>
          </a:xfrm>
          <a:prstGeom prst="bentConnector2">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mn-cs"/>
              </a:rPr>
              <a:t>3. </a:t>
            </a:r>
            <a:r>
              <a:rPr lang="en-US" b="1" dirty="0" smtClean="0">
                <a:cs typeface="+mn-cs"/>
              </a:rPr>
              <a:t>manage</a:t>
            </a:r>
            <a:r>
              <a:rPr lang="th-TH" b="1" dirty="0" smtClean="0">
                <a:cs typeface="+mn-cs"/>
              </a:rPr>
              <a:t> </a:t>
            </a:r>
            <a:r>
              <a:rPr lang="en-US" b="1" dirty="0" smtClean="0">
                <a:cs typeface="+mn-cs"/>
              </a:rPr>
              <a:t>virtual storages</a:t>
            </a:r>
            <a:endParaRPr lang="th-TH" b="1" dirty="0">
              <a:cs typeface="+mn-cs"/>
            </a:endParaRPr>
          </a:p>
        </p:txBody>
      </p:sp>
      <p:pic>
        <p:nvPicPr>
          <p:cNvPr id="8" name="Picture 10" descr="http://icons.iconarchive.com/icons/icons-land/vista-hardware-devices/128/Home-Server-icon.png"/>
          <p:cNvPicPr>
            <a:picLocks noChangeAspect="1" noChangeArrowheads="1"/>
          </p:cNvPicPr>
          <p:nvPr/>
        </p:nvPicPr>
        <p:blipFill>
          <a:blip r:embed="rId2" cstate="print"/>
          <a:srcRect/>
          <a:stretch>
            <a:fillRect/>
          </a:stretch>
        </p:blipFill>
        <p:spPr bwMode="auto">
          <a:xfrm>
            <a:off x="5867400" y="5715000"/>
            <a:ext cx="990600" cy="990601"/>
          </a:xfrm>
          <a:prstGeom prst="rect">
            <a:avLst/>
          </a:prstGeom>
          <a:noFill/>
        </p:spPr>
      </p:pic>
      <p:pic>
        <p:nvPicPr>
          <p:cNvPr id="9" name="Picture 10" descr="http://icons.iconarchive.com/icons/icons-land/vista-hardware-devices/128/Home-Server-icon.png"/>
          <p:cNvPicPr>
            <a:picLocks noChangeAspect="1" noChangeArrowheads="1"/>
          </p:cNvPicPr>
          <p:nvPr/>
        </p:nvPicPr>
        <p:blipFill>
          <a:blip r:embed="rId2" cstate="print"/>
          <a:srcRect/>
          <a:stretch>
            <a:fillRect/>
          </a:stretch>
        </p:blipFill>
        <p:spPr bwMode="auto">
          <a:xfrm>
            <a:off x="4876800" y="5715000"/>
            <a:ext cx="990600" cy="990601"/>
          </a:xfrm>
          <a:prstGeom prst="rect">
            <a:avLst/>
          </a:prstGeom>
          <a:noFill/>
        </p:spPr>
      </p:pic>
      <p:pic>
        <p:nvPicPr>
          <p:cNvPr id="10" name="Picture 10" descr="http://icons.iconarchive.com/icons/icons-land/vista-hardware-devices/128/Home-Server-icon.png"/>
          <p:cNvPicPr>
            <a:picLocks noChangeAspect="1" noChangeArrowheads="1"/>
          </p:cNvPicPr>
          <p:nvPr/>
        </p:nvPicPr>
        <p:blipFill>
          <a:blip r:embed="rId2" cstate="print"/>
          <a:srcRect/>
          <a:stretch>
            <a:fillRect/>
          </a:stretch>
        </p:blipFill>
        <p:spPr bwMode="auto">
          <a:xfrm>
            <a:off x="3886200" y="5715000"/>
            <a:ext cx="990600" cy="990601"/>
          </a:xfrm>
          <a:prstGeom prst="rect">
            <a:avLst/>
          </a:prstGeom>
          <a:noFill/>
        </p:spPr>
      </p:pic>
      <p:pic>
        <p:nvPicPr>
          <p:cNvPr id="11" name="Picture 10" descr="http://icons.iconarchive.com/icons/icons-land/vista-hardware-devices/128/Home-Server-icon.png"/>
          <p:cNvPicPr>
            <a:picLocks noChangeAspect="1" noChangeArrowheads="1"/>
          </p:cNvPicPr>
          <p:nvPr/>
        </p:nvPicPr>
        <p:blipFill>
          <a:blip r:embed="rId2" cstate="print"/>
          <a:srcRect/>
          <a:stretch>
            <a:fillRect/>
          </a:stretch>
        </p:blipFill>
        <p:spPr bwMode="auto">
          <a:xfrm>
            <a:off x="2895600" y="5715000"/>
            <a:ext cx="990600" cy="990601"/>
          </a:xfrm>
          <a:prstGeom prst="rect">
            <a:avLst/>
          </a:prstGeom>
          <a:noFill/>
        </p:spPr>
      </p:pic>
      <p:sp>
        <p:nvSpPr>
          <p:cNvPr id="13" name="Cloud 12"/>
          <p:cNvSpPr/>
          <p:nvPr/>
        </p:nvSpPr>
        <p:spPr>
          <a:xfrm>
            <a:off x="457200" y="1143000"/>
            <a:ext cx="8153400" cy="4572000"/>
          </a:xfrm>
          <a:prstGeom prst="cloud">
            <a:avLst/>
          </a:prstGeom>
          <a:solidFill>
            <a:schemeClr val="bg1"/>
          </a:solidFill>
          <a:ln w="889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2" name="Picture 2" descr="http://icons.iconarchive.com/icons/dakirby309/windows-8-metro/128/Drives-Computer-Metro-icon.png"/>
          <p:cNvPicPr>
            <a:picLocks noChangeAspect="1" noChangeArrowheads="1"/>
          </p:cNvPicPr>
          <p:nvPr/>
        </p:nvPicPr>
        <p:blipFill>
          <a:blip r:embed="rId3" cstate="print"/>
          <a:srcRect/>
          <a:stretch>
            <a:fillRect/>
          </a:stretch>
        </p:blipFill>
        <p:spPr bwMode="auto">
          <a:xfrm>
            <a:off x="2362200" y="2286000"/>
            <a:ext cx="685800" cy="685801"/>
          </a:xfrm>
          <a:prstGeom prst="rect">
            <a:avLst/>
          </a:prstGeom>
          <a:noFill/>
        </p:spPr>
      </p:pic>
      <p:pic>
        <p:nvPicPr>
          <p:cNvPr id="14" name="Picture 2" descr="http://icons.iconarchive.com/icons/dakirby309/windows-8-metro/128/Drives-Computer-Metro-icon.png"/>
          <p:cNvPicPr>
            <a:picLocks noChangeAspect="1" noChangeArrowheads="1"/>
          </p:cNvPicPr>
          <p:nvPr/>
        </p:nvPicPr>
        <p:blipFill>
          <a:blip r:embed="rId3" cstate="print"/>
          <a:srcRect/>
          <a:stretch>
            <a:fillRect/>
          </a:stretch>
        </p:blipFill>
        <p:spPr bwMode="auto">
          <a:xfrm>
            <a:off x="3200400" y="2286000"/>
            <a:ext cx="685800" cy="685801"/>
          </a:xfrm>
          <a:prstGeom prst="rect">
            <a:avLst/>
          </a:prstGeom>
          <a:noFill/>
        </p:spPr>
      </p:pic>
      <p:pic>
        <p:nvPicPr>
          <p:cNvPr id="15" name="Picture 2" descr="http://icons.iconarchive.com/icons/dakirby309/windows-8-metro/128/Drives-Computer-Metro-icon.png"/>
          <p:cNvPicPr>
            <a:picLocks noChangeAspect="1" noChangeArrowheads="1"/>
          </p:cNvPicPr>
          <p:nvPr/>
        </p:nvPicPr>
        <p:blipFill>
          <a:blip r:embed="rId3" cstate="print"/>
          <a:srcRect/>
          <a:stretch>
            <a:fillRect/>
          </a:stretch>
        </p:blipFill>
        <p:spPr bwMode="auto">
          <a:xfrm>
            <a:off x="1371600" y="2971800"/>
            <a:ext cx="685800" cy="685801"/>
          </a:xfrm>
          <a:prstGeom prst="rect">
            <a:avLst/>
          </a:prstGeom>
          <a:noFill/>
        </p:spPr>
      </p:pic>
      <p:pic>
        <p:nvPicPr>
          <p:cNvPr id="16" name="Picture 2" descr="http://icons.iconarchive.com/icons/dakirby309/windows-8-metro/128/Drives-Computer-Metro-icon.png"/>
          <p:cNvPicPr>
            <a:picLocks noChangeAspect="1" noChangeArrowheads="1"/>
          </p:cNvPicPr>
          <p:nvPr/>
        </p:nvPicPr>
        <p:blipFill>
          <a:blip r:embed="rId3" cstate="print"/>
          <a:srcRect/>
          <a:stretch>
            <a:fillRect/>
          </a:stretch>
        </p:blipFill>
        <p:spPr bwMode="auto">
          <a:xfrm>
            <a:off x="6629400" y="2133600"/>
            <a:ext cx="685800" cy="685801"/>
          </a:xfrm>
          <a:prstGeom prst="rect">
            <a:avLst/>
          </a:prstGeom>
          <a:noFill/>
        </p:spPr>
      </p:pic>
      <p:pic>
        <p:nvPicPr>
          <p:cNvPr id="17" name="Picture 2" descr="http://icons.iconarchive.com/icons/dakirby309/windows-8-metro/128/Drives-Computer-Metro-icon.png"/>
          <p:cNvPicPr>
            <a:picLocks noChangeAspect="1" noChangeArrowheads="1"/>
          </p:cNvPicPr>
          <p:nvPr/>
        </p:nvPicPr>
        <p:blipFill>
          <a:blip r:embed="rId3" cstate="print"/>
          <a:srcRect/>
          <a:stretch>
            <a:fillRect/>
          </a:stretch>
        </p:blipFill>
        <p:spPr bwMode="auto">
          <a:xfrm>
            <a:off x="5715000" y="2133600"/>
            <a:ext cx="685800" cy="685801"/>
          </a:xfrm>
          <a:prstGeom prst="rect">
            <a:avLst/>
          </a:prstGeom>
          <a:noFill/>
        </p:spPr>
      </p:pic>
      <p:pic>
        <p:nvPicPr>
          <p:cNvPr id="18" name="Picture 2" descr="http://icons.iconarchive.com/icons/dakirby309/windows-8-metro/128/Drives-Computer-Metro-icon.png"/>
          <p:cNvPicPr>
            <a:picLocks noChangeAspect="1" noChangeArrowheads="1"/>
          </p:cNvPicPr>
          <p:nvPr/>
        </p:nvPicPr>
        <p:blipFill>
          <a:blip r:embed="rId3" cstate="print"/>
          <a:srcRect/>
          <a:stretch>
            <a:fillRect/>
          </a:stretch>
        </p:blipFill>
        <p:spPr bwMode="auto">
          <a:xfrm>
            <a:off x="4724400" y="2133600"/>
            <a:ext cx="685800" cy="685801"/>
          </a:xfrm>
          <a:prstGeom prst="rect">
            <a:avLst/>
          </a:prstGeom>
          <a:noFill/>
        </p:spPr>
      </p:pic>
      <p:sp>
        <p:nvSpPr>
          <p:cNvPr id="19" name="Rectangle 18"/>
          <p:cNvSpPr/>
          <p:nvPr/>
        </p:nvSpPr>
        <p:spPr>
          <a:xfrm>
            <a:off x="5181600" y="3429000"/>
            <a:ext cx="914400" cy="4572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21" name="Elbow Connector 20"/>
          <p:cNvCxnSpPr>
            <a:stCxn id="18" idx="2"/>
            <a:endCxn id="19" idx="0"/>
          </p:cNvCxnSpPr>
          <p:nvPr/>
        </p:nvCxnSpPr>
        <p:spPr>
          <a:xfrm rot="16200000" flipH="1">
            <a:off x="5048251" y="2838450"/>
            <a:ext cx="609599" cy="5715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7" idx="2"/>
            <a:endCxn id="19" idx="0"/>
          </p:cNvCxnSpPr>
          <p:nvPr/>
        </p:nvCxnSpPr>
        <p:spPr>
          <a:xfrm rot="5400000">
            <a:off x="5543551" y="2914650"/>
            <a:ext cx="609599" cy="4191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6" idx="2"/>
            <a:endCxn id="19" idx="0"/>
          </p:cNvCxnSpPr>
          <p:nvPr/>
        </p:nvCxnSpPr>
        <p:spPr>
          <a:xfrm rot="5400000">
            <a:off x="6000751" y="2457450"/>
            <a:ext cx="609599" cy="13335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2667000" y="3429000"/>
            <a:ext cx="914400" cy="4572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48" name="Elbow Connector 47"/>
          <p:cNvCxnSpPr>
            <a:stCxn id="12" idx="2"/>
            <a:endCxn id="46" idx="0"/>
          </p:cNvCxnSpPr>
          <p:nvPr/>
        </p:nvCxnSpPr>
        <p:spPr>
          <a:xfrm rot="16200000" flipH="1">
            <a:off x="2686051" y="2990850"/>
            <a:ext cx="457199" cy="4191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14" idx="2"/>
            <a:endCxn id="46" idx="0"/>
          </p:cNvCxnSpPr>
          <p:nvPr/>
        </p:nvCxnSpPr>
        <p:spPr>
          <a:xfrm rot="5400000">
            <a:off x="3105151" y="2990850"/>
            <a:ext cx="457199" cy="4191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15" idx="3"/>
            <a:endCxn id="46" idx="1"/>
          </p:cNvCxnSpPr>
          <p:nvPr/>
        </p:nvCxnSpPr>
        <p:spPr>
          <a:xfrm>
            <a:off x="2057400" y="3314701"/>
            <a:ext cx="609600" cy="34289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4038600" y="4343400"/>
            <a:ext cx="914400" cy="4572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59" name="Elbow Connector 58"/>
          <p:cNvCxnSpPr>
            <a:stCxn id="46" idx="2"/>
            <a:endCxn id="57" idx="0"/>
          </p:cNvCxnSpPr>
          <p:nvPr/>
        </p:nvCxnSpPr>
        <p:spPr>
          <a:xfrm rot="16200000" flipH="1">
            <a:off x="3581400" y="3429000"/>
            <a:ext cx="457200" cy="13716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19" idx="2"/>
            <a:endCxn id="57" idx="0"/>
          </p:cNvCxnSpPr>
          <p:nvPr/>
        </p:nvCxnSpPr>
        <p:spPr>
          <a:xfrm rot="5400000">
            <a:off x="4838700" y="3543300"/>
            <a:ext cx="457200" cy="11430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16200000" flipH="1">
            <a:off x="5867400" y="3429000"/>
            <a:ext cx="533400" cy="3276600"/>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70" name="Can 69"/>
          <p:cNvSpPr/>
          <p:nvPr/>
        </p:nvSpPr>
        <p:spPr>
          <a:xfrm>
            <a:off x="6553200" y="4191000"/>
            <a:ext cx="533400" cy="457200"/>
          </a:xfrm>
          <a:prstGeom prst="ca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1" name="Can 70"/>
          <p:cNvSpPr/>
          <p:nvPr/>
        </p:nvSpPr>
        <p:spPr>
          <a:xfrm>
            <a:off x="5943600" y="4191000"/>
            <a:ext cx="533400" cy="457200"/>
          </a:xfrm>
          <a:prstGeom prst="ca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2" name="Can 71"/>
          <p:cNvSpPr/>
          <p:nvPr/>
        </p:nvSpPr>
        <p:spPr>
          <a:xfrm>
            <a:off x="7391400" y="3124200"/>
            <a:ext cx="533400" cy="457200"/>
          </a:xfrm>
          <a:prstGeom prst="ca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3" name="Can 72"/>
          <p:cNvSpPr/>
          <p:nvPr/>
        </p:nvSpPr>
        <p:spPr>
          <a:xfrm>
            <a:off x="1905000" y="4572000"/>
            <a:ext cx="533400" cy="457200"/>
          </a:xfrm>
          <a:prstGeom prst="ca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4" name="Can 73"/>
          <p:cNvSpPr/>
          <p:nvPr/>
        </p:nvSpPr>
        <p:spPr>
          <a:xfrm>
            <a:off x="2590800" y="4572000"/>
            <a:ext cx="533400" cy="457200"/>
          </a:xfrm>
          <a:prstGeom prst="ca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5" name="Can 74"/>
          <p:cNvSpPr/>
          <p:nvPr/>
        </p:nvSpPr>
        <p:spPr>
          <a:xfrm>
            <a:off x="6248400" y="4419600"/>
            <a:ext cx="533400" cy="457200"/>
          </a:xfrm>
          <a:prstGeom prst="ca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77" name="Elbow Connector 76"/>
          <p:cNvCxnSpPr>
            <a:stCxn id="75" idx="0"/>
            <a:endCxn id="19" idx="3"/>
          </p:cNvCxnSpPr>
          <p:nvPr/>
        </p:nvCxnSpPr>
        <p:spPr>
          <a:xfrm rot="16200000" flipV="1">
            <a:off x="5867400" y="3886200"/>
            <a:ext cx="876300" cy="41910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81" name="Shape 80"/>
          <p:cNvCxnSpPr>
            <a:stCxn id="16" idx="3"/>
            <a:endCxn id="72" idx="0"/>
          </p:cNvCxnSpPr>
          <p:nvPr/>
        </p:nvCxnSpPr>
        <p:spPr>
          <a:xfrm>
            <a:off x="7315200" y="2476501"/>
            <a:ext cx="342900" cy="76199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83" name="Elbow Connector 82"/>
          <p:cNvCxnSpPr>
            <a:stCxn id="46" idx="2"/>
            <a:endCxn id="73" idx="1"/>
          </p:cNvCxnSpPr>
          <p:nvPr/>
        </p:nvCxnSpPr>
        <p:spPr>
          <a:xfrm rot="5400000">
            <a:off x="2305050" y="3752850"/>
            <a:ext cx="685800" cy="9525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46" idx="2"/>
            <a:endCxn id="74" idx="1"/>
          </p:cNvCxnSpPr>
          <p:nvPr/>
        </p:nvCxnSpPr>
        <p:spPr>
          <a:xfrm rot="5400000">
            <a:off x="2647950" y="4095750"/>
            <a:ext cx="685800" cy="2667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mn-cs"/>
              </a:rPr>
              <a:t>4. </a:t>
            </a:r>
            <a:r>
              <a:rPr lang="en-US" b="1" dirty="0" smtClean="0">
                <a:cs typeface="+mn-cs"/>
              </a:rPr>
              <a:t>M</a:t>
            </a:r>
            <a:r>
              <a:rPr lang="en-US" b="1" dirty="0" smtClean="0">
                <a:cs typeface="+mn-cs"/>
              </a:rPr>
              <a:t>ulti-</a:t>
            </a:r>
            <a:r>
              <a:rPr lang="en-US" b="1" dirty="0" err="1" smtClean="0">
                <a:cs typeface="+mn-cs"/>
              </a:rPr>
              <a:t>tenents</a:t>
            </a:r>
            <a:endParaRPr lang="th-TH" b="1" dirty="0">
              <a:cs typeface="+mn-cs"/>
            </a:endParaRPr>
          </a:p>
        </p:txBody>
      </p:sp>
      <p:pic>
        <p:nvPicPr>
          <p:cNvPr id="8" name="Picture 10" descr="http://icons.iconarchive.com/icons/icons-land/vista-hardware-devices/128/Home-Server-icon.png"/>
          <p:cNvPicPr>
            <a:picLocks noChangeAspect="1" noChangeArrowheads="1"/>
          </p:cNvPicPr>
          <p:nvPr/>
        </p:nvPicPr>
        <p:blipFill>
          <a:blip r:embed="rId2" cstate="print"/>
          <a:srcRect/>
          <a:stretch>
            <a:fillRect/>
          </a:stretch>
        </p:blipFill>
        <p:spPr bwMode="auto">
          <a:xfrm>
            <a:off x="5867400" y="5715000"/>
            <a:ext cx="990600" cy="990601"/>
          </a:xfrm>
          <a:prstGeom prst="rect">
            <a:avLst/>
          </a:prstGeom>
          <a:noFill/>
        </p:spPr>
      </p:pic>
      <p:pic>
        <p:nvPicPr>
          <p:cNvPr id="9" name="Picture 10" descr="http://icons.iconarchive.com/icons/icons-land/vista-hardware-devices/128/Home-Server-icon.png"/>
          <p:cNvPicPr>
            <a:picLocks noChangeAspect="1" noChangeArrowheads="1"/>
          </p:cNvPicPr>
          <p:nvPr/>
        </p:nvPicPr>
        <p:blipFill>
          <a:blip r:embed="rId2" cstate="print"/>
          <a:srcRect/>
          <a:stretch>
            <a:fillRect/>
          </a:stretch>
        </p:blipFill>
        <p:spPr bwMode="auto">
          <a:xfrm>
            <a:off x="4876800" y="5715000"/>
            <a:ext cx="990600" cy="990601"/>
          </a:xfrm>
          <a:prstGeom prst="rect">
            <a:avLst/>
          </a:prstGeom>
          <a:noFill/>
        </p:spPr>
      </p:pic>
      <p:pic>
        <p:nvPicPr>
          <p:cNvPr id="10" name="Picture 10" descr="http://icons.iconarchive.com/icons/icons-land/vista-hardware-devices/128/Home-Server-icon.png"/>
          <p:cNvPicPr>
            <a:picLocks noChangeAspect="1" noChangeArrowheads="1"/>
          </p:cNvPicPr>
          <p:nvPr/>
        </p:nvPicPr>
        <p:blipFill>
          <a:blip r:embed="rId2" cstate="print"/>
          <a:srcRect/>
          <a:stretch>
            <a:fillRect/>
          </a:stretch>
        </p:blipFill>
        <p:spPr bwMode="auto">
          <a:xfrm>
            <a:off x="3886200" y="5715000"/>
            <a:ext cx="990600" cy="990601"/>
          </a:xfrm>
          <a:prstGeom prst="rect">
            <a:avLst/>
          </a:prstGeom>
          <a:noFill/>
        </p:spPr>
      </p:pic>
      <p:pic>
        <p:nvPicPr>
          <p:cNvPr id="11" name="Picture 10" descr="http://icons.iconarchive.com/icons/icons-land/vista-hardware-devices/128/Home-Server-icon.png"/>
          <p:cNvPicPr>
            <a:picLocks noChangeAspect="1" noChangeArrowheads="1"/>
          </p:cNvPicPr>
          <p:nvPr/>
        </p:nvPicPr>
        <p:blipFill>
          <a:blip r:embed="rId2" cstate="print"/>
          <a:srcRect/>
          <a:stretch>
            <a:fillRect/>
          </a:stretch>
        </p:blipFill>
        <p:spPr bwMode="auto">
          <a:xfrm>
            <a:off x="2895600" y="5715000"/>
            <a:ext cx="990600" cy="990601"/>
          </a:xfrm>
          <a:prstGeom prst="rect">
            <a:avLst/>
          </a:prstGeom>
          <a:noFill/>
        </p:spPr>
      </p:pic>
      <p:pic>
        <p:nvPicPr>
          <p:cNvPr id="62466" name="Picture 2"/>
          <p:cNvPicPr>
            <a:picLocks noChangeAspect="1" noChangeArrowheads="1"/>
          </p:cNvPicPr>
          <p:nvPr/>
        </p:nvPicPr>
        <p:blipFill>
          <a:blip r:embed="rId3" cstate="print"/>
          <a:srcRect/>
          <a:stretch>
            <a:fillRect/>
          </a:stretch>
        </p:blipFill>
        <p:spPr bwMode="auto">
          <a:xfrm>
            <a:off x="685800" y="1371600"/>
            <a:ext cx="3810000" cy="2136475"/>
          </a:xfrm>
          <a:prstGeom prst="rect">
            <a:avLst/>
          </a:prstGeom>
          <a:noFill/>
          <a:ln w="9525">
            <a:noFill/>
            <a:miter lim="800000"/>
            <a:headEnd/>
            <a:tailEnd/>
          </a:ln>
        </p:spPr>
      </p:pic>
      <p:pic>
        <p:nvPicPr>
          <p:cNvPr id="40" name="Picture 2"/>
          <p:cNvPicPr>
            <a:picLocks noChangeAspect="1" noChangeArrowheads="1"/>
          </p:cNvPicPr>
          <p:nvPr/>
        </p:nvPicPr>
        <p:blipFill>
          <a:blip r:embed="rId3" cstate="print"/>
          <a:srcRect/>
          <a:stretch>
            <a:fillRect/>
          </a:stretch>
        </p:blipFill>
        <p:spPr bwMode="auto">
          <a:xfrm>
            <a:off x="685800" y="3505200"/>
            <a:ext cx="3810000" cy="2136475"/>
          </a:xfrm>
          <a:prstGeom prst="rect">
            <a:avLst/>
          </a:prstGeom>
          <a:noFill/>
          <a:ln w="9525">
            <a:noFill/>
            <a:miter lim="800000"/>
            <a:headEnd/>
            <a:tailEnd/>
          </a:ln>
        </p:spPr>
      </p:pic>
      <p:pic>
        <p:nvPicPr>
          <p:cNvPr id="41" name="Picture 2"/>
          <p:cNvPicPr>
            <a:picLocks noChangeAspect="1" noChangeArrowheads="1"/>
          </p:cNvPicPr>
          <p:nvPr/>
        </p:nvPicPr>
        <p:blipFill>
          <a:blip r:embed="rId3" cstate="print"/>
          <a:srcRect/>
          <a:stretch>
            <a:fillRect/>
          </a:stretch>
        </p:blipFill>
        <p:spPr bwMode="auto">
          <a:xfrm>
            <a:off x="4572000" y="3505200"/>
            <a:ext cx="3810000" cy="2136475"/>
          </a:xfrm>
          <a:prstGeom prst="rect">
            <a:avLst/>
          </a:prstGeom>
          <a:noFill/>
          <a:ln w="9525">
            <a:noFill/>
            <a:miter lim="800000"/>
            <a:headEnd/>
            <a:tailEnd/>
          </a:ln>
        </p:spPr>
      </p:pic>
      <p:pic>
        <p:nvPicPr>
          <p:cNvPr id="42" name="Picture 2"/>
          <p:cNvPicPr>
            <a:picLocks noChangeAspect="1" noChangeArrowheads="1"/>
          </p:cNvPicPr>
          <p:nvPr/>
        </p:nvPicPr>
        <p:blipFill>
          <a:blip r:embed="rId3" cstate="print"/>
          <a:srcRect/>
          <a:stretch>
            <a:fillRect/>
          </a:stretch>
        </p:blipFill>
        <p:spPr bwMode="auto">
          <a:xfrm>
            <a:off x="4572000" y="1371600"/>
            <a:ext cx="3810000" cy="2136475"/>
          </a:xfrm>
          <a:prstGeom prst="rect">
            <a:avLst/>
          </a:prstGeom>
          <a:noFill/>
          <a:ln w="9525">
            <a:noFill/>
            <a:miter lim="800000"/>
            <a:headEnd/>
            <a:tailEnd/>
          </a:ln>
        </p:spPr>
      </p:pic>
      <p:pic>
        <p:nvPicPr>
          <p:cNvPr id="44" name="Picture 43" descr="User-green-icon.png"/>
          <p:cNvPicPr>
            <a:picLocks noChangeAspect="1"/>
          </p:cNvPicPr>
          <p:nvPr/>
        </p:nvPicPr>
        <p:blipFill>
          <a:blip r:embed="rId4" cstate="print"/>
          <a:stretch>
            <a:fillRect/>
          </a:stretch>
        </p:blipFill>
        <p:spPr>
          <a:xfrm>
            <a:off x="228600" y="2819400"/>
            <a:ext cx="812800" cy="812800"/>
          </a:xfrm>
          <a:prstGeom prst="rect">
            <a:avLst/>
          </a:prstGeom>
        </p:spPr>
      </p:pic>
      <p:pic>
        <p:nvPicPr>
          <p:cNvPr id="45" name="Picture 44" descr="User-green-icon.png"/>
          <p:cNvPicPr>
            <a:picLocks noChangeAspect="1"/>
          </p:cNvPicPr>
          <p:nvPr/>
        </p:nvPicPr>
        <p:blipFill>
          <a:blip r:embed="rId4" cstate="print"/>
          <a:stretch>
            <a:fillRect/>
          </a:stretch>
        </p:blipFill>
        <p:spPr>
          <a:xfrm>
            <a:off x="4114800" y="2743200"/>
            <a:ext cx="812800" cy="812800"/>
          </a:xfrm>
          <a:prstGeom prst="rect">
            <a:avLst/>
          </a:prstGeom>
        </p:spPr>
      </p:pic>
      <p:pic>
        <p:nvPicPr>
          <p:cNvPr id="47" name="Picture 46" descr="User-green-icon.png"/>
          <p:cNvPicPr>
            <a:picLocks noChangeAspect="1"/>
          </p:cNvPicPr>
          <p:nvPr/>
        </p:nvPicPr>
        <p:blipFill>
          <a:blip r:embed="rId4" cstate="print"/>
          <a:stretch>
            <a:fillRect/>
          </a:stretch>
        </p:blipFill>
        <p:spPr>
          <a:xfrm>
            <a:off x="304800" y="5105400"/>
            <a:ext cx="812800" cy="812800"/>
          </a:xfrm>
          <a:prstGeom prst="rect">
            <a:avLst/>
          </a:prstGeom>
        </p:spPr>
      </p:pic>
      <p:pic>
        <p:nvPicPr>
          <p:cNvPr id="49" name="Picture 48" descr="User-green-icon.png"/>
          <p:cNvPicPr>
            <a:picLocks noChangeAspect="1"/>
          </p:cNvPicPr>
          <p:nvPr/>
        </p:nvPicPr>
        <p:blipFill>
          <a:blip r:embed="rId4" cstate="print"/>
          <a:stretch>
            <a:fillRect/>
          </a:stretch>
        </p:blipFill>
        <p:spPr>
          <a:xfrm>
            <a:off x="4114800" y="4953000"/>
            <a:ext cx="812800" cy="8128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6800" y="5257800"/>
            <a:ext cx="7010400" cy="1066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smtClean="0">
                <a:solidFill>
                  <a:schemeClr val="bg1"/>
                </a:solidFill>
              </a:rPr>
              <a:t>Hardware/Storage/Network</a:t>
            </a:r>
            <a:endParaRPr lang="en-US" sz="2800" dirty="0">
              <a:solidFill>
                <a:schemeClr val="bg1"/>
              </a:solidFill>
            </a:endParaRPr>
          </a:p>
        </p:txBody>
      </p:sp>
      <p:sp>
        <p:nvSpPr>
          <p:cNvPr id="6" name="Rounded Rectangle 5"/>
          <p:cNvSpPr/>
          <p:nvPr/>
        </p:nvSpPr>
        <p:spPr>
          <a:xfrm>
            <a:off x="1066800" y="4038600"/>
            <a:ext cx="7010400" cy="1066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smtClean="0">
                <a:solidFill>
                  <a:schemeClr val="bg1"/>
                </a:solidFill>
              </a:rPr>
              <a:t> Virtualization/OS</a:t>
            </a:r>
            <a:endParaRPr lang="en-US" sz="2800" dirty="0">
              <a:solidFill>
                <a:schemeClr val="bg1"/>
              </a:solidFill>
            </a:endParaRPr>
          </a:p>
        </p:txBody>
      </p:sp>
      <p:sp>
        <p:nvSpPr>
          <p:cNvPr id="7" name="Rounded Rectangle 6"/>
          <p:cNvSpPr/>
          <p:nvPr/>
        </p:nvSpPr>
        <p:spPr>
          <a:xfrm>
            <a:off x="1066800" y="2819400"/>
            <a:ext cx="7010400" cy="10668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dirty="0" smtClean="0">
                <a:solidFill>
                  <a:schemeClr val="bg1"/>
                </a:solidFill>
              </a:rPr>
              <a:t>Cloud OS</a:t>
            </a:r>
            <a:endParaRPr lang="en-US" sz="2800" dirty="0">
              <a:solidFill>
                <a:schemeClr val="bg1"/>
              </a:solidFill>
            </a:endParaRPr>
          </a:p>
        </p:txBody>
      </p:sp>
      <p:sp>
        <p:nvSpPr>
          <p:cNvPr id="8" name="Rounded Rectangle 7"/>
          <p:cNvSpPr/>
          <p:nvPr/>
        </p:nvSpPr>
        <p:spPr>
          <a:xfrm>
            <a:off x="1066800" y="1600200"/>
            <a:ext cx="7010400" cy="1066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smtClean="0">
                <a:solidFill>
                  <a:schemeClr val="bg1"/>
                </a:solidFill>
              </a:rPr>
              <a:t>User IT Infrastructure</a:t>
            </a:r>
            <a:endParaRPr lang="en-US" sz="2800" dirty="0">
              <a:solidFill>
                <a:schemeClr val="bg1"/>
              </a:solidFill>
            </a:endParaRPr>
          </a:p>
        </p:txBody>
      </p:sp>
      <p:pic>
        <p:nvPicPr>
          <p:cNvPr id="39938" name="Picture 2" descr="Xen"/>
          <p:cNvPicPr>
            <a:picLocks noChangeAspect="1" noChangeArrowheads="1"/>
          </p:cNvPicPr>
          <p:nvPr/>
        </p:nvPicPr>
        <p:blipFill>
          <a:blip r:embed="rId2" cstate="print"/>
          <a:srcRect/>
          <a:stretch>
            <a:fillRect/>
          </a:stretch>
        </p:blipFill>
        <p:spPr bwMode="auto">
          <a:xfrm>
            <a:off x="2057400" y="4495800"/>
            <a:ext cx="1190625" cy="535382"/>
          </a:xfrm>
          <a:prstGeom prst="rect">
            <a:avLst/>
          </a:prstGeom>
          <a:noFill/>
        </p:spPr>
      </p:pic>
      <p:pic>
        <p:nvPicPr>
          <p:cNvPr id="39940" name="Picture 4" descr="KVM"/>
          <p:cNvPicPr>
            <a:picLocks noChangeAspect="1" noChangeArrowheads="1"/>
          </p:cNvPicPr>
          <p:nvPr/>
        </p:nvPicPr>
        <p:blipFill>
          <a:blip r:embed="rId3" cstate="print"/>
          <a:srcRect/>
          <a:stretch>
            <a:fillRect/>
          </a:stretch>
        </p:blipFill>
        <p:spPr bwMode="auto">
          <a:xfrm>
            <a:off x="6373762" y="4114800"/>
            <a:ext cx="1474838" cy="457200"/>
          </a:xfrm>
          <a:prstGeom prst="rect">
            <a:avLst/>
          </a:prstGeom>
          <a:noFill/>
        </p:spPr>
      </p:pic>
      <p:pic>
        <p:nvPicPr>
          <p:cNvPr id="39941" name="Picture 5"/>
          <p:cNvPicPr>
            <a:picLocks noChangeAspect="1" noChangeArrowheads="1"/>
          </p:cNvPicPr>
          <p:nvPr/>
        </p:nvPicPr>
        <p:blipFill>
          <a:blip r:embed="rId4" cstate="print"/>
          <a:srcRect/>
          <a:stretch>
            <a:fillRect/>
          </a:stretch>
        </p:blipFill>
        <p:spPr bwMode="auto">
          <a:xfrm>
            <a:off x="1295400" y="4114800"/>
            <a:ext cx="1200150" cy="314325"/>
          </a:xfrm>
          <a:prstGeom prst="rect">
            <a:avLst/>
          </a:prstGeom>
          <a:noFill/>
          <a:ln w="9525">
            <a:noFill/>
            <a:miter lim="800000"/>
            <a:headEnd/>
            <a:tailEnd/>
          </a:ln>
          <a:effectLst/>
        </p:spPr>
      </p:pic>
      <p:pic>
        <p:nvPicPr>
          <p:cNvPr id="39943" name="Picture 7"/>
          <p:cNvPicPr>
            <a:picLocks noChangeAspect="1" noChangeArrowheads="1"/>
          </p:cNvPicPr>
          <p:nvPr/>
        </p:nvPicPr>
        <p:blipFill>
          <a:blip r:embed="rId5" cstate="print"/>
          <a:srcRect/>
          <a:stretch>
            <a:fillRect/>
          </a:stretch>
        </p:blipFill>
        <p:spPr bwMode="auto">
          <a:xfrm>
            <a:off x="5867400" y="2985298"/>
            <a:ext cx="1819275" cy="748502"/>
          </a:xfrm>
          <a:prstGeom prst="rect">
            <a:avLst/>
          </a:prstGeom>
          <a:noFill/>
          <a:ln w="9525">
            <a:noFill/>
            <a:miter lim="800000"/>
            <a:headEnd/>
            <a:tailEnd/>
          </a:ln>
          <a:effectLst/>
        </p:spPr>
      </p:pic>
      <p:pic>
        <p:nvPicPr>
          <p:cNvPr id="3" name="Picture 2" descr="C:\Users\yugi\Desktop\Hyper-v_logo.png"/>
          <p:cNvPicPr>
            <a:picLocks noChangeAspect="1" noChangeArrowheads="1"/>
          </p:cNvPicPr>
          <p:nvPr/>
        </p:nvPicPr>
        <p:blipFill>
          <a:blip r:embed="rId6" cstate="print"/>
          <a:srcRect/>
          <a:stretch>
            <a:fillRect/>
          </a:stretch>
        </p:blipFill>
        <p:spPr bwMode="auto">
          <a:xfrm>
            <a:off x="5943600" y="4648200"/>
            <a:ext cx="990600" cy="406547"/>
          </a:xfrm>
          <a:prstGeom prst="rect">
            <a:avLst/>
          </a:prstGeom>
          <a:noFill/>
        </p:spPr>
      </p:pic>
      <p:sp>
        <p:nvSpPr>
          <p:cNvPr id="15" name="Title 1"/>
          <p:cNvSpPr txBox="1">
            <a:spLocks/>
          </p:cNvSpPr>
          <p:nvPr/>
        </p:nvSpPr>
        <p:spPr>
          <a:xfrm>
            <a:off x="533400" y="304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err="1" smtClean="0">
                <a:latin typeface="+mj-lt"/>
                <a:ea typeface="+mj-ea"/>
              </a:rPr>
              <a:t>OpenStack</a:t>
            </a:r>
            <a:r>
              <a:rPr lang="en-US" sz="4400" b="1" dirty="0" smtClean="0">
                <a:latin typeface="+mj-lt"/>
                <a:ea typeface="+mj-ea"/>
              </a:rPr>
              <a:t> </a:t>
            </a:r>
            <a:r>
              <a:rPr lang="th-TH" sz="4400" b="1" dirty="0" smtClean="0">
                <a:latin typeface="+mj-lt"/>
                <a:ea typeface="+mj-ea"/>
              </a:rPr>
              <a:t>ปฏิบัติการอยู่ใน </a:t>
            </a:r>
            <a:r>
              <a:rPr lang="en-US" sz="4400" b="1" dirty="0" smtClean="0">
                <a:latin typeface="+mj-lt"/>
                <a:ea typeface="+mj-ea"/>
              </a:rPr>
              <a:t>Layer </a:t>
            </a:r>
            <a:r>
              <a:rPr lang="th-TH" sz="4400" b="1" dirty="0" smtClean="0">
                <a:latin typeface="+mj-lt"/>
                <a:ea typeface="+mj-ea"/>
              </a:rPr>
              <a:t>ไหน</a:t>
            </a:r>
            <a:r>
              <a:rPr lang="en-US" sz="4400" b="1" dirty="0" smtClean="0">
                <a:latin typeface="+mj-lt"/>
                <a:ea typeface="+mj-ea"/>
              </a:rPr>
              <a:t> </a:t>
            </a:r>
            <a:endParaRPr kumimoji="0" lang="th-TH" sz="4400" b="1" i="0" u="none" strike="noStrike" kern="1200" cap="none" spc="0" normalizeH="0" baseline="0" noProof="0" dirty="0">
              <a:ln>
                <a:noFill/>
              </a:ln>
              <a:solidFill>
                <a:schemeClr val="tx1"/>
              </a:solidFill>
              <a:effectLst/>
              <a:uLnTx/>
              <a:uFillTx/>
              <a:latin typeface="+mj-lt"/>
              <a:ea typeface="+mj-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a:xfrm>
            <a:off x="304800" y="3124200"/>
            <a:ext cx="8610600" cy="16764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5" name="Title 1"/>
          <p:cNvSpPr txBox="1">
            <a:spLocks/>
          </p:cNvSpPr>
          <p:nvPr/>
        </p:nvSpPr>
        <p:spPr>
          <a:xfrm>
            <a:off x="533400" y="304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err="1" smtClean="0">
                <a:latin typeface="+mj-lt"/>
                <a:ea typeface="+mj-ea"/>
              </a:rPr>
              <a:t>OpenStack</a:t>
            </a:r>
            <a:r>
              <a:rPr lang="en-US" sz="4400" b="1" dirty="0" smtClean="0">
                <a:latin typeface="+mj-lt"/>
                <a:ea typeface="+mj-ea"/>
              </a:rPr>
              <a:t> Components </a:t>
            </a:r>
            <a:endParaRPr kumimoji="0" lang="th-TH" sz="4400" b="1" i="0" u="none" strike="noStrike" kern="1200" cap="none" spc="0" normalizeH="0" baseline="0" noProof="0" dirty="0">
              <a:ln>
                <a:noFill/>
              </a:ln>
              <a:solidFill>
                <a:schemeClr val="tx1"/>
              </a:solidFill>
              <a:effectLst/>
              <a:uLnTx/>
              <a:uFillTx/>
              <a:latin typeface="+mj-lt"/>
              <a:ea typeface="+mj-ea"/>
              <a:cs typeface="+mn-cs"/>
            </a:endParaRPr>
          </a:p>
        </p:txBody>
      </p:sp>
      <p:pic>
        <p:nvPicPr>
          <p:cNvPr id="14" name="Picture 4" descr="C:\Users\yugi\Desktop\presentation\compute.png"/>
          <p:cNvPicPr>
            <a:picLocks noChangeAspect="1" noChangeArrowheads="1"/>
          </p:cNvPicPr>
          <p:nvPr/>
        </p:nvPicPr>
        <p:blipFill>
          <a:blip r:embed="rId2" cstate="print"/>
          <a:srcRect/>
          <a:stretch>
            <a:fillRect/>
          </a:stretch>
        </p:blipFill>
        <p:spPr bwMode="auto">
          <a:xfrm>
            <a:off x="3733800" y="3352800"/>
            <a:ext cx="1727200" cy="1295400"/>
          </a:xfrm>
          <a:prstGeom prst="rect">
            <a:avLst/>
          </a:prstGeom>
          <a:noFill/>
        </p:spPr>
      </p:pic>
      <p:pic>
        <p:nvPicPr>
          <p:cNvPr id="16" name="Picture 4" descr="C:\Users\yugi\Desktop\presentation\Apps-internet-web-browser-icon.png"/>
          <p:cNvPicPr>
            <a:picLocks noChangeAspect="1" noChangeArrowheads="1"/>
          </p:cNvPicPr>
          <p:nvPr/>
        </p:nvPicPr>
        <p:blipFill>
          <a:blip r:embed="rId3" cstate="print"/>
          <a:srcRect/>
          <a:stretch>
            <a:fillRect/>
          </a:stretch>
        </p:blipFill>
        <p:spPr bwMode="auto">
          <a:xfrm>
            <a:off x="3810000" y="1295400"/>
            <a:ext cx="1524000" cy="1524000"/>
          </a:xfrm>
          <a:prstGeom prst="rect">
            <a:avLst/>
          </a:prstGeom>
          <a:noFill/>
        </p:spPr>
      </p:pic>
      <p:pic>
        <p:nvPicPr>
          <p:cNvPr id="17" name="Picture 2" descr="C:\Users\yugi\Desktop\presentation\security-icon-big2.png"/>
          <p:cNvPicPr>
            <a:picLocks noChangeAspect="1" noChangeArrowheads="1"/>
          </p:cNvPicPr>
          <p:nvPr/>
        </p:nvPicPr>
        <p:blipFill>
          <a:blip r:embed="rId4" cstate="print"/>
          <a:srcRect/>
          <a:stretch>
            <a:fillRect/>
          </a:stretch>
        </p:blipFill>
        <p:spPr bwMode="auto">
          <a:xfrm>
            <a:off x="3886200" y="5334000"/>
            <a:ext cx="1295685" cy="1300554"/>
          </a:xfrm>
          <a:prstGeom prst="rect">
            <a:avLst/>
          </a:prstGeom>
          <a:noFill/>
        </p:spPr>
      </p:pic>
      <p:pic>
        <p:nvPicPr>
          <p:cNvPr id="18" name="Picture 6" descr="C:\Users\yugi\Desktop\presentation\image.png"/>
          <p:cNvPicPr>
            <a:picLocks noChangeAspect="1" noChangeArrowheads="1"/>
          </p:cNvPicPr>
          <p:nvPr/>
        </p:nvPicPr>
        <p:blipFill>
          <a:blip r:embed="rId5" cstate="print"/>
          <a:srcRect/>
          <a:stretch>
            <a:fillRect/>
          </a:stretch>
        </p:blipFill>
        <p:spPr bwMode="auto">
          <a:xfrm>
            <a:off x="1905000" y="3352800"/>
            <a:ext cx="1421005" cy="1295400"/>
          </a:xfrm>
          <a:prstGeom prst="rect">
            <a:avLst/>
          </a:prstGeom>
          <a:noFill/>
          <a:ln>
            <a:noFill/>
          </a:ln>
        </p:spPr>
      </p:pic>
      <p:pic>
        <p:nvPicPr>
          <p:cNvPr id="2" name="Picture 2" descr="C:\Users\kani\Downloads\network.png"/>
          <p:cNvPicPr>
            <a:picLocks noChangeAspect="1" noChangeArrowheads="1"/>
          </p:cNvPicPr>
          <p:nvPr/>
        </p:nvPicPr>
        <p:blipFill>
          <a:blip r:embed="rId6" cstate="print"/>
          <a:srcRect/>
          <a:stretch>
            <a:fillRect/>
          </a:stretch>
        </p:blipFill>
        <p:spPr bwMode="auto">
          <a:xfrm>
            <a:off x="5791200" y="3505200"/>
            <a:ext cx="975360" cy="975360"/>
          </a:xfrm>
          <a:prstGeom prst="rect">
            <a:avLst/>
          </a:prstGeom>
          <a:noFill/>
          <a:ln>
            <a:solidFill>
              <a:schemeClr val="tx1"/>
            </a:solidFill>
          </a:ln>
        </p:spPr>
      </p:pic>
      <p:pic>
        <p:nvPicPr>
          <p:cNvPr id="19" name="Picture 5" descr="C:\Users\yugi\Desktop\presentation\object_store.png"/>
          <p:cNvPicPr>
            <a:picLocks noChangeAspect="1" noChangeArrowheads="1"/>
          </p:cNvPicPr>
          <p:nvPr/>
        </p:nvPicPr>
        <p:blipFill>
          <a:blip r:embed="rId7" cstate="print"/>
          <a:srcRect/>
          <a:stretch>
            <a:fillRect/>
          </a:stretch>
        </p:blipFill>
        <p:spPr bwMode="auto">
          <a:xfrm>
            <a:off x="304800" y="3352800"/>
            <a:ext cx="1699745" cy="1295400"/>
          </a:xfrm>
          <a:prstGeom prst="rect">
            <a:avLst/>
          </a:prstGeom>
          <a:noFill/>
        </p:spPr>
      </p:pic>
      <p:pic>
        <p:nvPicPr>
          <p:cNvPr id="1027" name="Picture 3" descr="C:\Users\kani\Downloads\cd_drive.png"/>
          <p:cNvPicPr>
            <a:picLocks noChangeAspect="1" noChangeArrowheads="1"/>
          </p:cNvPicPr>
          <p:nvPr/>
        </p:nvPicPr>
        <p:blipFill>
          <a:blip r:embed="rId8" cstate="print"/>
          <a:srcRect/>
          <a:stretch>
            <a:fillRect/>
          </a:stretch>
        </p:blipFill>
        <p:spPr bwMode="auto">
          <a:xfrm>
            <a:off x="7391400" y="3505200"/>
            <a:ext cx="975360" cy="975360"/>
          </a:xfrm>
          <a:prstGeom prst="rect">
            <a:avLst/>
          </a:prstGeom>
          <a:noFill/>
        </p:spPr>
      </p:pic>
      <p:sp>
        <p:nvSpPr>
          <p:cNvPr id="48" name="Up-Down Arrow 47"/>
          <p:cNvSpPr/>
          <p:nvPr/>
        </p:nvSpPr>
        <p:spPr>
          <a:xfrm>
            <a:off x="4495800" y="4800600"/>
            <a:ext cx="228600" cy="457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Up-Down Arrow 48"/>
          <p:cNvSpPr/>
          <p:nvPr/>
        </p:nvSpPr>
        <p:spPr>
          <a:xfrm>
            <a:off x="4495800" y="2667000"/>
            <a:ext cx="228600" cy="457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ular Callout 49"/>
          <p:cNvSpPr/>
          <p:nvPr/>
        </p:nvSpPr>
        <p:spPr>
          <a:xfrm>
            <a:off x="5715000" y="1371600"/>
            <a:ext cx="1828800" cy="612648"/>
          </a:xfrm>
          <a:prstGeom prst="wedgeRoundRectCallout">
            <a:avLst>
              <a:gd name="adj1" fmla="val -63690"/>
              <a:gd name="adj2" fmla="val 89914"/>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t>DASHBOARD</a:t>
            </a:r>
            <a:endParaRPr lang="en-US" b="1" dirty="0"/>
          </a:p>
        </p:txBody>
      </p:sp>
      <p:sp>
        <p:nvSpPr>
          <p:cNvPr id="51" name="Rounded Rectangular Callout 50"/>
          <p:cNvSpPr/>
          <p:nvPr/>
        </p:nvSpPr>
        <p:spPr>
          <a:xfrm>
            <a:off x="5638800" y="5334000"/>
            <a:ext cx="1828800" cy="612648"/>
          </a:xfrm>
          <a:prstGeom prst="wedgeRoundRectCallout">
            <a:avLst>
              <a:gd name="adj1" fmla="val -63690"/>
              <a:gd name="adj2" fmla="val 89914"/>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t>KEYSTONE</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1600200"/>
            <a:ext cx="6248400" cy="4525963"/>
          </a:xfrm>
        </p:spPr>
        <p:txBody>
          <a:bodyPr>
            <a:normAutofit/>
          </a:bodyPr>
          <a:lstStyle/>
          <a:p>
            <a:r>
              <a:rPr lang="en-US" dirty="0" err="1" smtClean="0"/>
              <a:t>OpenStack</a:t>
            </a:r>
            <a:r>
              <a:rPr lang="en-US" dirty="0" smtClean="0"/>
              <a:t> </a:t>
            </a:r>
            <a:r>
              <a:rPr lang="en-US" b="1" dirty="0" smtClean="0"/>
              <a:t>Dashboard</a:t>
            </a:r>
            <a:r>
              <a:rPr lang="en-US" dirty="0" smtClean="0"/>
              <a:t> </a:t>
            </a:r>
            <a:r>
              <a:rPr lang="en-US" b="1" dirty="0" smtClean="0"/>
              <a:t>(Horizon)</a:t>
            </a:r>
            <a:r>
              <a:rPr lang="en-US" dirty="0" smtClean="0"/>
              <a:t> </a:t>
            </a:r>
            <a:r>
              <a:rPr lang="en-US" dirty="0" smtClean="0"/>
              <a:t>: Web-based User interface</a:t>
            </a:r>
          </a:p>
          <a:p>
            <a:endParaRPr lang="en-US" dirty="0" smtClean="0"/>
          </a:p>
          <a:p>
            <a:endParaRPr lang="en-US" dirty="0" smtClean="0"/>
          </a:p>
          <a:p>
            <a:endParaRPr lang="en-US" dirty="0" smtClean="0"/>
          </a:p>
          <a:p>
            <a:r>
              <a:rPr lang="en-US" dirty="0" err="1" smtClean="0"/>
              <a:t>OpenStack</a:t>
            </a:r>
            <a:r>
              <a:rPr lang="en-US" dirty="0" smtClean="0"/>
              <a:t> </a:t>
            </a:r>
            <a:r>
              <a:rPr lang="en-US" b="1" dirty="0" smtClean="0"/>
              <a:t>Identity Service (Keystone)</a:t>
            </a:r>
            <a:r>
              <a:rPr lang="en-US" dirty="0" smtClean="0"/>
              <a:t> </a:t>
            </a:r>
            <a:r>
              <a:rPr lang="en-US" dirty="0" smtClean="0"/>
              <a:t>: Authentication and authorization</a:t>
            </a:r>
            <a:endParaRPr lang="en-US" dirty="0" smtClean="0"/>
          </a:p>
        </p:txBody>
      </p:sp>
      <p:pic>
        <p:nvPicPr>
          <p:cNvPr id="4098" name="Picture 2" descr="C:\Users\yugi\Desktop\presentation\security-icon-big2.png"/>
          <p:cNvPicPr>
            <a:picLocks noChangeAspect="1" noChangeArrowheads="1"/>
          </p:cNvPicPr>
          <p:nvPr/>
        </p:nvPicPr>
        <p:blipFill>
          <a:blip r:embed="rId2" cstate="print"/>
          <a:srcRect/>
          <a:stretch>
            <a:fillRect/>
          </a:stretch>
        </p:blipFill>
        <p:spPr bwMode="auto">
          <a:xfrm>
            <a:off x="762000" y="4038600"/>
            <a:ext cx="1371600" cy="1376754"/>
          </a:xfrm>
          <a:prstGeom prst="rect">
            <a:avLst/>
          </a:prstGeom>
          <a:noFill/>
        </p:spPr>
      </p:pic>
      <p:pic>
        <p:nvPicPr>
          <p:cNvPr id="4100" name="Picture 4" descr="C:\Users\yugi\Desktop\presentation\Apps-internet-web-browser-icon.png"/>
          <p:cNvPicPr>
            <a:picLocks noChangeAspect="1" noChangeArrowheads="1"/>
          </p:cNvPicPr>
          <p:nvPr/>
        </p:nvPicPr>
        <p:blipFill>
          <a:blip r:embed="rId3" cstate="print"/>
          <a:srcRect/>
          <a:stretch>
            <a:fillRect/>
          </a:stretch>
        </p:blipFill>
        <p:spPr bwMode="auto">
          <a:xfrm>
            <a:off x="685800" y="1905000"/>
            <a:ext cx="1524000" cy="1524000"/>
          </a:xfrm>
          <a:prstGeom prst="rect">
            <a:avLst/>
          </a:prstGeom>
          <a:noFill/>
        </p:spPr>
      </p:pic>
      <p:sp>
        <p:nvSpPr>
          <p:cNvPr id="6" name="Title 5"/>
          <p:cNvSpPr>
            <a:spLocks noGrp="1"/>
          </p:cNvSpPr>
          <p:nvPr>
            <p:ph type="title"/>
          </p:nvPr>
        </p:nvSpPr>
        <p:spPr/>
        <p:txBody>
          <a:bodyPr/>
          <a:lstStyle/>
          <a:p>
            <a:endParaRPr lang="th-TH"/>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a:xfrm>
            <a:off x="304800" y="3124200"/>
            <a:ext cx="8610600" cy="16764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4" name="Picture 4" descr="C:\Users\yugi\Desktop\presentation\compute.png"/>
          <p:cNvPicPr>
            <a:picLocks noChangeAspect="1" noChangeArrowheads="1"/>
          </p:cNvPicPr>
          <p:nvPr/>
        </p:nvPicPr>
        <p:blipFill>
          <a:blip r:embed="rId2" cstate="print"/>
          <a:srcRect/>
          <a:stretch>
            <a:fillRect/>
          </a:stretch>
        </p:blipFill>
        <p:spPr bwMode="auto">
          <a:xfrm>
            <a:off x="3733800" y="3352800"/>
            <a:ext cx="1727200" cy="1295400"/>
          </a:xfrm>
          <a:prstGeom prst="rect">
            <a:avLst/>
          </a:prstGeom>
          <a:noFill/>
        </p:spPr>
      </p:pic>
      <p:pic>
        <p:nvPicPr>
          <p:cNvPr id="16" name="Picture 4" descr="C:\Users\yugi\Desktop\presentation\Apps-internet-web-browser-icon.png"/>
          <p:cNvPicPr>
            <a:picLocks noChangeAspect="1" noChangeArrowheads="1"/>
          </p:cNvPicPr>
          <p:nvPr/>
        </p:nvPicPr>
        <p:blipFill>
          <a:blip r:embed="rId3" cstate="print"/>
          <a:srcRect/>
          <a:stretch>
            <a:fillRect/>
          </a:stretch>
        </p:blipFill>
        <p:spPr bwMode="auto">
          <a:xfrm>
            <a:off x="3810000" y="1295400"/>
            <a:ext cx="1524000" cy="1524000"/>
          </a:xfrm>
          <a:prstGeom prst="rect">
            <a:avLst/>
          </a:prstGeom>
          <a:noFill/>
        </p:spPr>
      </p:pic>
      <p:pic>
        <p:nvPicPr>
          <p:cNvPr id="17" name="Picture 2" descr="C:\Users\yugi\Desktop\presentation\security-icon-big2.png"/>
          <p:cNvPicPr>
            <a:picLocks noChangeAspect="1" noChangeArrowheads="1"/>
          </p:cNvPicPr>
          <p:nvPr/>
        </p:nvPicPr>
        <p:blipFill>
          <a:blip r:embed="rId4" cstate="print"/>
          <a:srcRect/>
          <a:stretch>
            <a:fillRect/>
          </a:stretch>
        </p:blipFill>
        <p:spPr bwMode="auto">
          <a:xfrm>
            <a:off x="3886200" y="5334000"/>
            <a:ext cx="1295685" cy="1300554"/>
          </a:xfrm>
          <a:prstGeom prst="rect">
            <a:avLst/>
          </a:prstGeom>
          <a:noFill/>
        </p:spPr>
      </p:pic>
      <p:pic>
        <p:nvPicPr>
          <p:cNvPr id="18" name="Picture 6" descr="C:\Users\yugi\Desktop\presentation\image.png"/>
          <p:cNvPicPr>
            <a:picLocks noChangeAspect="1" noChangeArrowheads="1"/>
          </p:cNvPicPr>
          <p:nvPr/>
        </p:nvPicPr>
        <p:blipFill>
          <a:blip r:embed="rId5" cstate="print"/>
          <a:srcRect/>
          <a:stretch>
            <a:fillRect/>
          </a:stretch>
        </p:blipFill>
        <p:spPr bwMode="auto">
          <a:xfrm>
            <a:off x="1905000" y="3352800"/>
            <a:ext cx="1421005" cy="1295400"/>
          </a:xfrm>
          <a:prstGeom prst="rect">
            <a:avLst/>
          </a:prstGeom>
          <a:noFill/>
          <a:ln>
            <a:noFill/>
          </a:ln>
        </p:spPr>
      </p:pic>
      <p:pic>
        <p:nvPicPr>
          <p:cNvPr id="2" name="Picture 2" descr="C:\Users\kani\Downloads\network.png"/>
          <p:cNvPicPr>
            <a:picLocks noChangeAspect="1" noChangeArrowheads="1"/>
          </p:cNvPicPr>
          <p:nvPr/>
        </p:nvPicPr>
        <p:blipFill>
          <a:blip r:embed="rId6" cstate="print"/>
          <a:srcRect/>
          <a:stretch>
            <a:fillRect/>
          </a:stretch>
        </p:blipFill>
        <p:spPr bwMode="auto">
          <a:xfrm>
            <a:off x="5791200" y="3505200"/>
            <a:ext cx="975360" cy="975360"/>
          </a:xfrm>
          <a:prstGeom prst="rect">
            <a:avLst/>
          </a:prstGeom>
          <a:noFill/>
          <a:ln>
            <a:solidFill>
              <a:schemeClr val="tx1"/>
            </a:solidFill>
          </a:ln>
        </p:spPr>
      </p:pic>
      <p:pic>
        <p:nvPicPr>
          <p:cNvPr id="19" name="Picture 5" descr="C:\Users\yugi\Desktop\presentation\object_store.png"/>
          <p:cNvPicPr>
            <a:picLocks noChangeAspect="1" noChangeArrowheads="1"/>
          </p:cNvPicPr>
          <p:nvPr/>
        </p:nvPicPr>
        <p:blipFill>
          <a:blip r:embed="rId7" cstate="print"/>
          <a:srcRect/>
          <a:stretch>
            <a:fillRect/>
          </a:stretch>
        </p:blipFill>
        <p:spPr bwMode="auto">
          <a:xfrm>
            <a:off x="304800" y="3352800"/>
            <a:ext cx="1699745" cy="1295400"/>
          </a:xfrm>
          <a:prstGeom prst="rect">
            <a:avLst/>
          </a:prstGeom>
          <a:noFill/>
        </p:spPr>
      </p:pic>
      <p:pic>
        <p:nvPicPr>
          <p:cNvPr id="1027" name="Picture 3" descr="C:\Users\kani\Downloads\cd_drive.png"/>
          <p:cNvPicPr>
            <a:picLocks noChangeAspect="1" noChangeArrowheads="1"/>
          </p:cNvPicPr>
          <p:nvPr/>
        </p:nvPicPr>
        <p:blipFill>
          <a:blip r:embed="rId8" cstate="print"/>
          <a:srcRect/>
          <a:stretch>
            <a:fillRect/>
          </a:stretch>
        </p:blipFill>
        <p:spPr bwMode="auto">
          <a:xfrm>
            <a:off x="7391400" y="3505200"/>
            <a:ext cx="975360" cy="975360"/>
          </a:xfrm>
          <a:prstGeom prst="rect">
            <a:avLst/>
          </a:prstGeom>
          <a:noFill/>
        </p:spPr>
      </p:pic>
      <p:sp>
        <p:nvSpPr>
          <p:cNvPr id="48" name="Up-Down Arrow 47"/>
          <p:cNvSpPr/>
          <p:nvPr/>
        </p:nvSpPr>
        <p:spPr>
          <a:xfrm>
            <a:off x="4495800" y="4876800"/>
            <a:ext cx="228600" cy="457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Up-Down Arrow 48"/>
          <p:cNvSpPr/>
          <p:nvPr/>
        </p:nvSpPr>
        <p:spPr>
          <a:xfrm>
            <a:off x="4495800" y="2667000"/>
            <a:ext cx="228600" cy="457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5638800" y="2133600"/>
            <a:ext cx="1828800" cy="612648"/>
          </a:xfrm>
          <a:prstGeom prst="wedgeRoundRectCallout">
            <a:avLst>
              <a:gd name="adj1" fmla="val -92262"/>
              <a:gd name="adj2" fmla="val 150834"/>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t>NOVA</a:t>
            </a:r>
            <a:endParaRPr lang="en-US" b="1" dirty="0"/>
          </a:p>
        </p:txBody>
      </p:sp>
      <p:sp>
        <p:nvSpPr>
          <p:cNvPr id="20" name="Rounded Rectangular Callout 19"/>
          <p:cNvSpPr/>
          <p:nvPr/>
        </p:nvSpPr>
        <p:spPr>
          <a:xfrm>
            <a:off x="6400800" y="5181600"/>
            <a:ext cx="1828800" cy="612648"/>
          </a:xfrm>
          <a:prstGeom prst="wedgeRoundRectCallout">
            <a:avLst>
              <a:gd name="adj1" fmla="val -50425"/>
              <a:gd name="adj2" fmla="val -147673"/>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t>QUANTUM</a:t>
            </a:r>
            <a:endParaRPr lang="en-US" b="1" dirty="0"/>
          </a:p>
        </p:txBody>
      </p:sp>
      <p:sp>
        <p:nvSpPr>
          <p:cNvPr id="21" name="Rounded Rectangular Callout 20"/>
          <p:cNvSpPr/>
          <p:nvPr/>
        </p:nvSpPr>
        <p:spPr>
          <a:xfrm>
            <a:off x="1676400" y="5257800"/>
            <a:ext cx="1828800" cy="612648"/>
          </a:xfrm>
          <a:prstGeom prst="wedgeRoundRectCallout">
            <a:avLst>
              <a:gd name="adj1" fmla="val 22024"/>
              <a:gd name="adj2" fmla="val -184225"/>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t>GLANCE</a:t>
            </a:r>
            <a:endParaRPr lang="en-US" b="1" dirty="0"/>
          </a:p>
        </p:txBody>
      </p:sp>
      <p:sp>
        <p:nvSpPr>
          <p:cNvPr id="22" name="Title 1"/>
          <p:cNvSpPr txBox="1">
            <a:spLocks/>
          </p:cNvSpPr>
          <p:nvPr/>
        </p:nvSpPr>
        <p:spPr>
          <a:xfrm>
            <a:off x="533400" y="304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err="1" smtClean="0">
                <a:latin typeface="+mj-lt"/>
                <a:ea typeface="+mj-ea"/>
              </a:rPr>
              <a:t>OpenStack</a:t>
            </a:r>
            <a:r>
              <a:rPr lang="en-US" sz="4400" b="1" dirty="0" smtClean="0">
                <a:latin typeface="+mj-lt"/>
                <a:ea typeface="+mj-ea"/>
              </a:rPr>
              <a:t> Components </a:t>
            </a:r>
            <a:endParaRPr kumimoji="0" lang="th-TH" sz="4400" b="1" i="0" u="none" strike="noStrike" kern="1200" cap="none" spc="0" normalizeH="0" baseline="0" noProof="0" dirty="0">
              <a:ln>
                <a:noFill/>
              </a:ln>
              <a:solidFill>
                <a:schemeClr val="tx1"/>
              </a:solidFill>
              <a:effectLst/>
              <a:uLnTx/>
              <a:uFillTx/>
              <a:latin typeface="+mj-lt"/>
              <a:ea typeface="+mj-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1600200"/>
            <a:ext cx="6248400" cy="4525963"/>
          </a:xfrm>
        </p:spPr>
        <p:txBody>
          <a:bodyPr>
            <a:normAutofit/>
          </a:bodyPr>
          <a:lstStyle/>
          <a:p>
            <a:r>
              <a:rPr lang="en-US" dirty="0" err="1" smtClean="0"/>
              <a:t>OpenStack</a:t>
            </a:r>
            <a:r>
              <a:rPr lang="en-US" dirty="0" smtClean="0"/>
              <a:t> </a:t>
            </a:r>
            <a:r>
              <a:rPr lang="en-US" b="1" dirty="0" smtClean="0"/>
              <a:t>Compute</a:t>
            </a:r>
            <a:r>
              <a:rPr lang="en-US" dirty="0" smtClean="0"/>
              <a:t> </a:t>
            </a:r>
            <a:r>
              <a:rPr lang="en-US" b="1" dirty="0" smtClean="0"/>
              <a:t>(Nova</a:t>
            </a:r>
            <a:r>
              <a:rPr lang="en-US" b="1" dirty="0" smtClean="0"/>
              <a:t>)</a:t>
            </a:r>
            <a:r>
              <a:rPr lang="en-US" dirty="0" smtClean="0"/>
              <a:t>: create and manage VMs</a:t>
            </a:r>
            <a:endParaRPr lang="en-US" dirty="0" smtClean="0"/>
          </a:p>
          <a:p>
            <a:r>
              <a:rPr lang="en-US" dirty="0" err="1" smtClean="0"/>
              <a:t>OpenStack</a:t>
            </a:r>
            <a:r>
              <a:rPr lang="en-US" dirty="0" smtClean="0"/>
              <a:t> </a:t>
            </a:r>
            <a:r>
              <a:rPr lang="en-US" b="1" dirty="0" smtClean="0"/>
              <a:t>Image Service</a:t>
            </a:r>
            <a:r>
              <a:rPr lang="en-US" dirty="0" smtClean="0"/>
              <a:t> </a:t>
            </a:r>
            <a:r>
              <a:rPr lang="en-US" b="1" dirty="0" smtClean="0"/>
              <a:t>(Glance</a:t>
            </a:r>
            <a:r>
              <a:rPr lang="en-US" b="1" dirty="0" smtClean="0"/>
              <a:t>)</a:t>
            </a:r>
            <a:r>
              <a:rPr lang="en-US" dirty="0" smtClean="0"/>
              <a:t>:</a:t>
            </a:r>
            <a:r>
              <a:rPr lang="th-TH" dirty="0" smtClean="0"/>
              <a:t> </a:t>
            </a:r>
            <a:r>
              <a:rPr lang="en-US" dirty="0" smtClean="0"/>
              <a:t>manage VM images and snapshots</a:t>
            </a:r>
            <a:endParaRPr lang="en-US" dirty="0" smtClean="0"/>
          </a:p>
          <a:p>
            <a:r>
              <a:rPr lang="en-US" dirty="0" err="1" smtClean="0"/>
              <a:t>OpenStack</a:t>
            </a:r>
            <a:r>
              <a:rPr lang="en-US" dirty="0" smtClean="0"/>
              <a:t> </a:t>
            </a:r>
            <a:r>
              <a:rPr lang="en-US" b="1" dirty="0" smtClean="0"/>
              <a:t>Network</a:t>
            </a:r>
            <a:r>
              <a:rPr lang="en-US" dirty="0" smtClean="0"/>
              <a:t> </a:t>
            </a:r>
            <a:r>
              <a:rPr lang="en-US" b="1" dirty="0" smtClean="0"/>
              <a:t>(Quantum)</a:t>
            </a:r>
            <a:r>
              <a:rPr lang="en-US" dirty="0" smtClean="0"/>
              <a:t>: </a:t>
            </a:r>
            <a:r>
              <a:rPr lang="en-US" dirty="0" smtClean="0"/>
              <a:t>manage virtual network</a:t>
            </a:r>
            <a:endParaRPr lang="en-US" dirty="0" smtClean="0"/>
          </a:p>
          <a:p>
            <a:endParaRPr lang="en-US" dirty="0" smtClean="0"/>
          </a:p>
        </p:txBody>
      </p:sp>
      <p:pic>
        <p:nvPicPr>
          <p:cNvPr id="3076" name="Picture 4" descr="C:\Users\yugi\Desktop\presentation\compute.png"/>
          <p:cNvPicPr>
            <a:picLocks noChangeAspect="1" noChangeArrowheads="1"/>
          </p:cNvPicPr>
          <p:nvPr/>
        </p:nvPicPr>
        <p:blipFill>
          <a:blip r:embed="rId2" cstate="print"/>
          <a:srcRect/>
          <a:stretch>
            <a:fillRect/>
          </a:stretch>
        </p:blipFill>
        <p:spPr bwMode="auto">
          <a:xfrm>
            <a:off x="558800" y="1752600"/>
            <a:ext cx="1727200" cy="1295400"/>
          </a:xfrm>
          <a:prstGeom prst="rect">
            <a:avLst/>
          </a:prstGeom>
          <a:noFill/>
        </p:spPr>
      </p:pic>
      <p:pic>
        <p:nvPicPr>
          <p:cNvPr id="3078" name="Picture 6" descr="C:\Users\yugi\Desktop\presentation\image.png"/>
          <p:cNvPicPr>
            <a:picLocks noChangeAspect="1" noChangeArrowheads="1"/>
          </p:cNvPicPr>
          <p:nvPr/>
        </p:nvPicPr>
        <p:blipFill>
          <a:blip r:embed="rId3" cstate="print"/>
          <a:srcRect/>
          <a:stretch>
            <a:fillRect/>
          </a:stretch>
        </p:blipFill>
        <p:spPr bwMode="auto">
          <a:xfrm>
            <a:off x="762000" y="3048000"/>
            <a:ext cx="1421005" cy="1295400"/>
          </a:xfrm>
          <a:prstGeom prst="rect">
            <a:avLst/>
          </a:prstGeom>
          <a:noFill/>
        </p:spPr>
      </p:pic>
      <p:pic>
        <p:nvPicPr>
          <p:cNvPr id="7" name="Picture 2" descr="C:\Users\kani\Downloads\network.png"/>
          <p:cNvPicPr>
            <a:picLocks noChangeAspect="1" noChangeArrowheads="1"/>
          </p:cNvPicPr>
          <p:nvPr/>
        </p:nvPicPr>
        <p:blipFill>
          <a:blip r:embed="rId4" cstate="print"/>
          <a:srcRect/>
          <a:stretch>
            <a:fillRect/>
          </a:stretch>
        </p:blipFill>
        <p:spPr bwMode="auto">
          <a:xfrm>
            <a:off x="838200" y="4572000"/>
            <a:ext cx="1371600" cy="1371600"/>
          </a:xfrm>
          <a:prstGeom prst="rect">
            <a:avLst/>
          </a:prstGeom>
          <a:noFill/>
          <a:ln>
            <a:solidFill>
              <a:schemeClr val="tx1"/>
            </a:solidFill>
          </a:ln>
        </p:spPr>
      </p:pic>
      <p:sp>
        <p:nvSpPr>
          <p:cNvPr id="8" name="Title 7"/>
          <p:cNvSpPr>
            <a:spLocks noGrp="1"/>
          </p:cNvSpPr>
          <p:nvPr>
            <p:ph type="title"/>
          </p:nvPr>
        </p:nvSpPr>
        <p:spPr/>
        <p:txBody>
          <a:bodyPr/>
          <a:lstStyle/>
          <a:p>
            <a:endParaRPr lang="th-TH"/>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a:xfrm>
            <a:off x="304800" y="3124200"/>
            <a:ext cx="8610600" cy="16764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C:\Users\yugi\Desktop\presentation\compute.png"/>
          <p:cNvPicPr>
            <a:picLocks noChangeAspect="1" noChangeArrowheads="1"/>
          </p:cNvPicPr>
          <p:nvPr/>
        </p:nvPicPr>
        <p:blipFill>
          <a:blip r:embed="rId2" cstate="print"/>
          <a:srcRect/>
          <a:stretch>
            <a:fillRect/>
          </a:stretch>
        </p:blipFill>
        <p:spPr bwMode="auto">
          <a:xfrm>
            <a:off x="3733800" y="3352800"/>
            <a:ext cx="1727200" cy="1295400"/>
          </a:xfrm>
          <a:prstGeom prst="rect">
            <a:avLst/>
          </a:prstGeom>
          <a:noFill/>
        </p:spPr>
      </p:pic>
      <p:pic>
        <p:nvPicPr>
          <p:cNvPr id="16" name="Picture 4" descr="C:\Users\yugi\Desktop\presentation\Apps-internet-web-browser-icon.png"/>
          <p:cNvPicPr>
            <a:picLocks noChangeAspect="1" noChangeArrowheads="1"/>
          </p:cNvPicPr>
          <p:nvPr/>
        </p:nvPicPr>
        <p:blipFill>
          <a:blip r:embed="rId3" cstate="print"/>
          <a:srcRect/>
          <a:stretch>
            <a:fillRect/>
          </a:stretch>
        </p:blipFill>
        <p:spPr bwMode="auto">
          <a:xfrm>
            <a:off x="3810000" y="1295400"/>
            <a:ext cx="1524000" cy="1524000"/>
          </a:xfrm>
          <a:prstGeom prst="rect">
            <a:avLst/>
          </a:prstGeom>
          <a:noFill/>
        </p:spPr>
      </p:pic>
      <p:pic>
        <p:nvPicPr>
          <p:cNvPr id="17" name="Picture 2" descr="C:\Users\yugi\Desktop\presentation\security-icon-big2.png"/>
          <p:cNvPicPr>
            <a:picLocks noChangeAspect="1" noChangeArrowheads="1"/>
          </p:cNvPicPr>
          <p:nvPr/>
        </p:nvPicPr>
        <p:blipFill>
          <a:blip r:embed="rId4" cstate="print"/>
          <a:srcRect/>
          <a:stretch>
            <a:fillRect/>
          </a:stretch>
        </p:blipFill>
        <p:spPr bwMode="auto">
          <a:xfrm>
            <a:off x="3886200" y="5334000"/>
            <a:ext cx="1295685" cy="1300554"/>
          </a:xfrm>
          <a:prstGeom prst="rect">
            <a:avLst/>
          </a:prstGeom>
          <a:noFill/>
        </p:spPr>
      </p:pic>
      <p:pic>
        <p:nvPicPr>
          <p:cNvPr id="18" name="Picture 6" descr="C:\Users\yugi\Desktop\presentation\image.png"/>
          <p:cNvPicPr>
            <a:picLocks noChangeAspect="1" noChangeArrowheads="1"/>
          </p:cNvPicPr>
          <p:nvPr/>
        </p:nvPicPr>
        <p:blipFill>
          <a:blip r:embed="rId5" cstate="print"/>
          <a:srcRect/>
          <a:stretch>
            <a:fillRect/>
          </a:stretch>
        </p:blipFill>
        <p:spPr bwMode="auto">
          <a:xfrm>
            <a:off x="1905000" y="3352800"/>
            <a:ext cx="1421005" cy="1295400"/>
          </a:xfrm>
          <a:prstGeom prst="rect">
            <a:avLst/>
          </a:prstGeom>
          <a:noFill/>
          <a:ln>
            <a:noFill/>
          </a:ln>
        </p:spPr>
      </p:pic>
      <p:pic>
        <p:nvPicPr>
          <p:cNvPr id="2" name="Picture 2" descr="C:\Users\kani\Downloads\network.png"/>
          <p:cNvPicPr>
            <a:picLocks noChangeAspect="1" noChangeArrowheads="1"/>
          </p:cNvPicPr>
          <p:nvPr/>
        </p:nvPicPr>
        <p:blipFill>
          <a:blip r:embed="rId6" cstate="print"/>
          <a:srcRect/>
          <a:stretch>
            <a:fillRect/>
          </a:stretch>
        </p:blipFill>
        <p:spPr bwMode="auto">
          <a:xfrm>
            <a:off x="5791200" y="3505200"/>
            <a:ext cx="975360" cy="975360"/>
          </a:xfrm>
          <a:prstGeom prst="rect">
            <a:avLst/>
          </a:prstGeom>
          <a:noFill/>
          <a:ln>
            <a:solidFill>
              <a:schemeClr val="tx1"/>
            </a:solidFill>
          </a:ln>
        </p:spPr>
      </p:pic>
      <p:pic>
        <p:nvPicPr>
          <p:cNvPr id="19" name="Picture 5" descr="C:\Users\yugi\Desktop\presentation\object_store.png"/>
          <p:cNvPicPr>
            <a:picLocks noChangeAspect="1" noChangeArrowheads="1"/>
          </p:cNvPicPr>
          <p:nvPr/>
        </p:nvPicPr>
        <p:blipFill>
          <a:blip r:embed="rId7" cstate="print"/>
          <a:srcRect/>
          <a:stretch>
            <a:fillRect/>
          </a:stretch>
        </p:blipFill>
        <p:spPr bwMode="auto">
          <a:xfrm>
            <a:off x="304800" y="3352800"/>
            <a:ext cx="1699745" cy="1295400"/>
          </a:xfrm>
          <a:prstGeom prst="rect">
            <a:avLst/>
          </a:prstGeom>
          <a:noFill/>
        </p:spPr>
      </p:pic>
      <p:pic>
        <p:nvPicPr>
          <p:cNvPr id="1027" name="Picture 3" descr="C:\Users\kani\Downloads\cd_drive.png"/>
          <p:cNvPicPr>
            <a:picLocks noChangeAspect="1" noChangeArrowheads="1"/>
          </p:cNvPicPr>
          <p:nvPr/>
        </p:nvPicPr>
        <p:blipFill>
          <a:blip r:embed="rId8" cstate="print"/>
          <a:srcRect/>
          <a:stretch>
            <a:fillRect/>
          </a:stretch>
        </p:blipFill>
        <p:spPr bwMode="auto">
          <a:xfrm>
            <a:off x="7391400" y="3505200"/>
            <a:ext cx="975360" cy="975360"/>
          </a:xfrm>
          <a:prstGeom prst="rect">
            <a:avLst/>
          </a:prstGeom>
          <a:noFill/>
        </p:spPr>
      </p:pic>
      <p:sp>
        <p:nvSpPr>
          <p:cNvPr id="48" name="Up-Down Arrow 47"/>
          <p:cNvSpPr/>
          <p:nvPr/>
        </p:nvSpPr>
        <p:spPr>
          <a:xfrm>
            <a:off x="4495800" y="4876800"/>
            <a:ext cx="228600" cy="457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Up-Down Arrow 48"/>
          <p:cNvSpPr/>
          <p:nvPr/>
        </p:nvSpPr>
        <p:spPr>
          <a:xfrm>
            <a:off x="4495800" y="2667000"/>
            <a:ext cx="228600" cy="457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304800" y="1828800"/>
            <a:ext cx="1219200" cy="612648"/>
          </a:xfrm>
          <a:prstGeom prst="wedgeRoundRectCallout">
            <a:avLst>
              <a:gd name="adj1" fmla="val -4507"/>
              <a:gd name="adj2" fmla="val 214800"/>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t>SWIFT</a:t>
            </a:r>
            <a:endParaRPr lang="en-US" b="1" dirty="0"/>
          </a:p>
        </p:txBody>
      </p:sp>
      <p:sp>
        <p:nvSpPr>
          <p:cNvPr id="20" name="Rounded Rectangular Callout 19"/>
          <p:cNvSpPr/>
          <p:nvPr/>
        </p:nvSpPr>
        <p:spPr>
          <a:xfrm>
            <a:off x="7391400" y="1828800"/>
            <a:ext cx="1219200" cy="612648"/>
          </a:xfrm>
          <a:prstGeom prst="wedgeRoundRectCallout">
            <a:avLst>
              <a:gd name="adj1" fmla="val -4507"/>
              <a:gd name="adj2" fmla="val 214800"/>
              <a:gd name="adj3" fmla="val 1666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t>CINDER</a:t>
            </a:r>
            <a:endParaRPr lang="en-US" b="1" dirty="0"/>
          </a:p>
        </p:txBody>
      </p:sp>
      <p:sp>
        <p:nvSpPr>
          <p:cNvPr id="21" name="Rounded Rectangle 20"/>
          <p:cNvSpPr/>
          <p:nvPr/>
        </p:nvSpPr>
        <p:spPr>
          <a:xfrm>
            <a:off x="1905000" y="1219200"/>
            <a:ext cx="5257800" cy="5638800"/>
          </a:xfrm>
          <a:prstGeom prst="roundRect">
            <a:avLst/>
          </a:prstGeom>
          <a:noFill/>
          <a:ln w="920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486400" y="1600200"/>
            <a:ext cx="1418978" cy="954107"/>
          </a:xfrm>
          <a:prstGeom prst="rect">
            <a:avLst/>
          </a:prstGeom>
          <a:noFill/>
        </p:spPr>
        <p:txBody>
          <a:bodyPr wrap="none" rtlCol="0">
            <a:spAutoFit/>
          </a:bodyPr>
          <a:lstStyle/>
          <a:p>
            <a:r>
              <a:rPr lang="en-US" sz="2800" b="1" dirty="0" smtClean="0">
                <a:solidFill>
                  <a:srgbClr val="0070C0"/>
                </a:solidFill>
              </a:rPr>
              <a:t>SCIENCE</a:t>
            </a:r>
          </a:p>
          <a:p>
            <a:r>
              <a:rPr lang="en-US" sz="2800" b="1" dirty="0" smtClean="0">
                <a:solidFill>
                  <a:srgbClr val="0070C0"/>
                </a:solidFill>
              </a:rPr>
              <a:t>CLOUD</a:t>
            </a:r>
            <a:endParaRPr lang="en-US" sz="2800" b="1" dirty="0">
              <a:solidFill>
                <a:srgbClr val="0070C0"/>
              </a:solidFill>
            </a:endParaRPr>
          </a:p>
        </p:txBody>
      </p:sp>
      <p:sp>
        <p:nvSpPr>
          <p:cNvPr id="23" name="Title 1"/>
          <p:cNvSpPr txBox="1">
            <a:spLocks/>
          </p:cNvSpPr>
          <p:nvPr/>
        </p:nvSpPr>
        <p:spPr>
          <a:xfrm>
            <a:off x="533400" y="304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err="1" smtClean="0">
                <a:latin typeface="+mj-lt"/>
                <a:ea typeface="+mj-ea"/>
              </a:rPr>
              <a:t>OpenStack</a:t>
            </a:r>
            <a:r>
              <a:rPr lang="en-US" sz="4400" b="1" dirty="0" smtClean="0">
                <a:latin typeface="+mj-lt"/>
                <a:ea typeface="+mj-ea"/>
              </a:rPr>
              <a:t> Components </a:t>
            </a:r>
            <a:endParaRPr kumimoji="0" lang="th-TH" sz="4400" b="1" i="0" u="none" strike="noStrike" kern="1200" cap="none" spc="0" normalizeH="0" baseline="0" noProof="0" dirty="0">
              <a:ln>
                <a:noFill/>
              </a:ln>
              <a:solidFill>
                <a:schemeClr val="tx1"/>
              </a:solidFill>
              <a:effectLst/>
              <a:uLnTx/>
              <a:uFillTx/>
              <a:latin typeface="+mj-lt"/>
              <a:ea typeface="+mj-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mn-cs"/>
              </a:rPr>
              <a:t>Outline</a:t>
            </a:r>
            <a:endParaRPr lang="th-TH" b="1" dirty="0">
              <a:cs typeface="+mn-cs"/>
            </a:endParaRPr>
          </a:p>
        </p:txBody>
      </p:sp>
      <p:sp>
        <p:nvSpPr>
          <p:cNvPr id="3" name="Content Placeholder 2"/>
          <p:cNvSpPr>
            <a:spLocks noGrp="1"/>
          </p:cNvSpPr>
          <p:nvPr>
            <p:ph idx="1"/>
          </p:nvPr>
        </p:nvSpPr>
        <p:spPr/>
        <p:txBody>
          <a:bodyPr>
            <a:normAutofit/>
          </a:bodyPr>
          <a:lstStyle/>
          <a:p>
            <a:r>
              <a:rPr lang="en-US" b="1" dirty="0" smtClean="0"/>
              <a:t>Introduct</a:t>
            </a:r>
            <a:r>
              <a:rPr lang="en-US" b="1" dirty="0" smtClean="0"/>
              <a:t>ion to</a:t>
            </a:r>
            <a:r>
              <a:rPr lang="th-TH" b="1" dirty="0" smtClean="0"/>
              <a:t> </a:t>
            </a:r>
            <a:r>
              <a:rPr lang="en-US" b="1" dirty="0" smtClean="0"/>
              <a:t>Cloud Computing</a:t>
            </a:r>
          </a:p>
          <a:p>
            <a:r>
              <a:rPr lang="en-US" b="1" dirty="0" err="1" smtClean="0"/>
              <a:t>OpenStack</a:t>
            </a:r>
            <a:r>
              <a:rPr lang="en-US" b="1" dirty="0" smtClean="0"/>
              <a:t> Overview</a:t>
            </a:r>
            <a:endParaRPr lang="en-US" b="1" dirty="0" smtClean="0"/>
          </a:p>
          <a:p>
            <a:r>
              <a:rPr lang="en-US" b="1" dirty="0" err="1" smtClean="0"/>
              <a:t>OpenStack</a:t>
            </a:r>
            <a:r>
              <a:rPr lang="en-US" b="1" dirty="0" smtClean="0"/>
              <a:t> Demo</a:t>
            </a:r>
            <a:endParaRPr lang="th-TH"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1600200"/>
            <a:ext cx="6248400" cy="4525963"/>
          </a:xfrm>
        </p:spPr>
        <p:txBody>
          <a:bodyPr>
            <a:normAutofit/>
          </a:bodyPr>
          <a:lstStyle/>
          <a:p>
            <a:r>
              <a:rPr lang="en-US" dirty="0" err="1" smtClean="0"/>
              <a:t>OpenStack</a:t>
            </a:r>
            <a:r>
              <a:rPr lang="en-US" dirty="0" smtClean="0"/>
              <a:t> </a:t>
            </a:r>
            <a:r>
              <a:rPr lang="en-US" b="1" dirty="0" smtClean="0"/>
              <a:t>Object Storage</a:t>
            </a:r>
            <a:r>
              <a:rPr lang="en-US" dirty="0" smtClean="0"/>
              <a:t> </a:t>
            </a:r>
            <a:r>
              <a:rPr lang="en-US" b="1" dirty="0" smtClean="0"/>
              <a:t>(Swift)</a:t>
            </a:r>
            <a:r>
              <a:rPr lang="en-US" dirty="0" smtClean="0"/>
              <a:t>: </a:t>
            </a:r>
            <a:r>
              <a:rPr lang="en-US" dirty="0" smtClean="0"/>
              <a:t>manage storage</a:t>
            </a:r>
            <a:r>
              <a:rPr lang="th-TH" dirty="0" smtClean="0"/>
              <a:t> </a:t>
            </a:r>
            <a:r>
              <a:rPr lang="en-US" dirty="0" smtClean="0"/>
              <a:t>Object </a:t>
            </a:r>
          </a:p>
          <a:p>
            <a:r>
              <a:rPr lang="en-US" dirty="0" err="1" smtClean="0"/>
              <a:t>OpenStack</a:t>
            </a:r>
            <a:r>
              <a:rPr lang="en-US" dirty="0" smtClean="0"/>
              <a:t> </a:t>
            </a:r>
            <a:r>
              <a:rPr lang="en-US" b="1" dirty="0" smtClean="0"/>
              <a:t>Block Storage</a:t>
            </a:r>
            <a:r>
              <a:rPr lang="en-US" dirty="0" smtClean="0"/>
              <a:t> </a:t>
            </a:r>
            <a:r>
              <a:rPr lang="en-US" b="1" dirty="0" smtClean="0"/>
              <a:t>(Cinder)</a:t>
            </a:r>
            <a:r>
              <a:rPr lang="en-US" dirty="0" smtClean="0"/>
              <a:t>: </a:t>
            </a:r>
            <a:r>
              <a:rPr lang="en-US" dirty="0" smtClean="0"/>
              <a:t>manage Virtual </a:t>
            </a:r>
            <a:r>
              <a:rPr lang="en-US" dirty="0" smtClean="0"/>
              <a:t>Storage Device </a:t>
            </a:r>
            <a:endParaRPr lang="th-TH" dirty="0" smtClean="0"/>
          </a:p>
        </p:txBody>
      </p:sp>
      <p:pic>
        <p:nvPicPr>
          <p:cNvPr id="3077" name="Picture 5" descr="C:\Users\yugi\Desktop\presentation\object_store.png"/>
          <p:cNvPicPr>
            <a:picLocks noChangeAspect="1" noChangeArrowheads="1"/>
          </p:cNvPicPr>
          <p:nvPr/>
        </p:nvPicPr>
        <p:blipFill>
          <a:blip r:embed="rId2" cstate="print"/>
          <a:srcRect/>
          <a:stretch>
            <a:fillRect/>
          </a:stretch>
        </p:blipFill>
        <p:spPr bwMode="auto">
          <a:xfrm>
            <a:off x="609600" y="1752600"/>
            <a:ext cx="1699745" cy="1295400"/>
          </a:xfrm>
          <a:prstGeom prst="rect">
            <a:avLst/>
          </a:prstGeom>
          <a:noFill/>
        </p:spPr>
      </p:pic>
      <p:pic>
        <p:nvPicPr>
          <p:cNvPr id="7" name="Picture 3" descr="C:\Users\kani\Downloads\cd_drive.png"/>
          <p:cNvPicPr>
            <a:picLocks noChangeAspect="1" noChangeArrowheads="1"/>
          </p:cNvPicPr>
          <p:nvPr/>
        </p:nvPicPr>
        <p:blipFill>
          <a:blip r:embed="rId3" cstate="print"/>
          <a:srcRect/>
          <a:stretch>
            <a:fillRect/>
          </a:stretch>
        </p:blipFill>
        <p:spPr bwMode="auto">
          <a:xfrm>
            <a:off x="1066800" y="3429000"/>
            <a:ext cx="975360" cy="975360"/>
          </a:xfrm>
          <a:prstGeom prst="rect">
            <a:avLst/>
          </a:prstGeom>
          <a:noFill/>
        </p:spPr>
      </p:pic>
      <p:sp>
        <p:nvSpPr>
          <p:cNvPr id="6" name="Title 5"/>
          <p:cNvSpPr>
            <a:spLocks noGrp="1"/>
          </p:cNvSpPr>
          <p:nvPr>
            <p:ph type="title"/>
          </p:nvPr>
        </p:nvSpPr>
        <p:spPr/>
        <p:txBody>
          <a:bodyPr/>
          <a:lstStyle/>
          <a:p>
            <a:endParaRPr lang="th-TH"/>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a:xfrm>
            <a:off x="304800" y="3124200"/>
            <a:ext cx="8610600" cy="16764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5" name="Title 1"/>
          <p:cNvSpPr txBox="1">
            <a:spLocks/>
          </p:cNvSpPr>
          <p:nvPr/>
        </p:nvSpPr>
        <p:spPr>
          <a:xfrm>
            <a:off x="533400" y="304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err="1" smtClean="0">
                <a:latin typeface="+mj-lt"/>
                <a:ea typeface="+mj-ea"/>
              </a:rPr>
              <a:t>OpenStack</a:t>
            </a:r>
            <a:r>
              <a:rPr lang="en-US" sz="4400" b="1" dirty="0" smtClean="0">
                <a:latin typeface="+mj-lt"/>
                <a:ea typeface="+mj-ea"/>
              </a:rPr>
              <a:t> </a:t>
            </a:r>
            <a:r>
              <a:rPr lang="en-US" sz="4400" b="1" dirty="0" smtClean="0">
                <a:latin typeface="+mj-lt"/>
                <a:ea typeface="+mj-ea"/>
              </a:rPr>
              <a:t>Operation</a:t>
            </a:r>
            <a:r>
              <a:rPr lang="en-US" sz="4400" b="1" dirty="0" smtClean="0">
                <a:latin typeface="+mj-lt"/>
                <a:ea typeface="+mj-ea"/>
              </a:rPr>
              <a:t> </a:t>
            </a:r>
            <a:endParaRPr kumimoji="0" lang="th-TH" sz="4400" b="1" i="0" u="none" strike="noStrike" kern="1200" cap="none" spc="0" normalizeH="0" baseline="0" noProof="0" dirty="0">
              <a:ln>
                <a:noFill/>
              </a:ln>
              <a:solidFill>
                <a:schemeClr val="tx1"/>
              </a:solidFill>
              <a:effectLst/>
              <a:uLnTx/>
              <a:uFillTx/>
              <a:latin typeface="+mj-lt"/>
              <a:ea typeface="+mj-ea"/>
              <a:cs typeface="+mn-cs"/>
            </a:endParaRPr>
          </a:p>
        </p:txBody>
      </p:sp>
      <p:pic>
        <p:nvPicPr>
          <p:cNvPr id="14" name="Picture 4" descr="C:\Users\yugi\Desktop\presentation\compute.png"/>
          <p:cNvPicPr>
            <a:picLocks noChangeAspect="1" noChangeArrowheads="1"/>
          </p:cNvPicPr>
          <p:nvPr/>
        </p:nvPicPr>
        <p:blipFill>
          <a:blip r:embed="rId2" cstate="print"/>
          <a:srcRect/>
          <a:stretch>
            <a:fillRect/>
          </a:stretch>
        </p:blipFill>
        <p:spPr bwMode="auto">
          <a:xfrm>
            <a:off x="3733800" y="3352800"/>
            <a:ext cx="1727200" cy="1295400"/>
          </a:xfrm>
          <a:prstGeom prst="rect">
            <a:avLst/>
          </a:prstGeom>
          <a:noFill/>
        </p:spPr>
      </p:pic>
      <p:pic>
        <p:nvPicPr>
          <p:cNvPr id="16" name="Picture 4" descr="C:\Users\yugi\Desktop\presentation\Apps-internet-web-browser-icon.png"/>
          <p:cNvPicPr>
            <a:picLocks noChangeAspect="1" noChangeArrowheads="1"/>
          </p:cNvPicPr>
          <p:nvPr/>
        </p:nvPicPr>
        <p:blipFill>
          <a:blip r:embed="rId3" cstate="print"/>
          <a:srcRect/>
          <a:stretch>
            <a:fillRect/>
          </a:stretch>
        </p:blipFill>
        <p:spPr bwMode="auto">
          <a:xfrm>
            <a:off x="3810000" y="1295400"/>
            <a:ext cx="1524000" cy="1524000"/>
          </a:xfrm>
          <a:prstGeom prst="rect">
            <a:avLst/>
          </a:prstGeom>
          <a:noFill/>
        </p:spPr>
      </p:pic>
      <p:pic>
        <p:nvPicPr>
          <p:cNvPr id="17" name="Picture 2" descr="C:\Users\yugi\Desktop\presentation\security-icon-big2.png"/>
          <p:cNvPicPr>
            <a:picLocks noChangeAspect="1" noChangeArrowheads="1"/>
          </p:cNvPicPr>
          <p:nvPr/>
        </p:nvPicPr>
        <p:blipFill>
          <a:blip r:embed="rId4" cstate="print"/>
          <a:srcRect/>
          <a:stretch>
            <a:fillRect/>
          </a:stretch>
        </p:blipFill>
        <p:spPr bwMode="auto">
          <a:xfrm>
            <a:off x="3886200" y="5334000"/>
            <a:ext cx="1295685" cy="1300554"/>
          </a:xfrm>
          <a:prstGeom prst="rect">
            <a:avLst/>
          </a:prstGeom>
          <a:noFill/>
        </p:spPr>
      </p:pic>
      <p:pic>
        <p:nvPicPr>
          <p:cNvPr id="18" name="Picture 6" descr="C:\Users\yugi\Desktop\presentation\image.png"/>
          <p:cNvPicPr>
            <a:picLocks noChangeAspect="1" noChangeArrowheads="1"/>
          </p:cNvPicPr>
          <p:nvPr/>
        </p:nvPicPr>
        <p:blipFill>
          <a:blip r:embed="rId5" cstate="print"/>
          <a:srcRect/>
          <a:stretch>
            <a:fillRect/>
          </a:stretch>
        </p:blipFill>
        <p:spPr bwMode="auto">
          <a:xfrm>
            <a:off x="1905000" y="3352800"/>
            <a:ext cx="1421005" cy="1295400"/>
          </a:xfrm>
          <a:prstGeom prst="rect">
            <a:avLst/>
          </a:prstGeom>
          <a:noFill/>
          <a:ln>
            <a:noFill/>
          </a:ln>
        </p:spPr>
      </p:pic>
      <p:pic>
        <p:nvPicPr>
          <p:cNvPr id="2" name="Picture 2" descr="C:\Users\kani\Downloads\network.png"/>
          <p:cNvPicPr>
            <a:picLocks noChangeAspect="1" noChangeArrowheads="1"/>
          </p:cNvPicPr>
          <p:nvPr/>
        </p:nvPicPr>
        <p:blipFill>
          <a:blip r:embed="rId6" cstate="print"/>
          <a:srcRect/>
          <a:stretch>
            <a:fillRect/>
          </a:stretch>
        </p:blipFill>
        <p:spPr bwMode="auto">
          <a:xfrm>
            <a:off x="5791200" y="3505200"/>
            <a:ext cx="975360" cy="975360"/>
          </a:xfrm>
          <a:prstGeom prst="rect">
            <a:avLst/>
          </a:prstGeom>
          <a:noFill/>
          <a:ln>
            <a:solidFill>
              <a:schemeClr val="tx1"/>
            </a:solidFill>
          </a:ln>
        </p:spPr>
      </p:pic>
      <p:pic>
        <p:nvPicPr>
          <p:cNvPr id="19" name="Picture 5" descr="C:\Users\yugi\Desktop\presentation\object_store.png"/>
          <p:cNvPicPr>
            <a:picLocks noChangeAspect="1" noChangeArrowheads="1"/>
          </p:cNvPicPr>
          <p:nvPr/>
        </p:nvPicPr>
        <p:blipFill>
          <a:blip r:embed="rId7" cstate="print"/>
          <a:srcRect/>
          <a:stretch>
            <a:fillRect/>
          </a:stretch>
        </p:blipFill>
        <p:spPr bwMode="auto">
          <a:xfrm>
            <a:off x="304800" y="3352800"/>
            <a:ext cx="1699745" cy="1295400"/>
          </a:xfrm>
          <a:prstGeom prst="rect">
            <a:avLst/>
          </a:prstGeom>
          <a:noFill/>
        </p:spPr>
      </p:pic>
      <p:pic>
        <p:nvPicPr>
          <p:cNvPr id="1027" name="Picture 3" descr="C:\Users\kani\Downloads\cd_drive.png"/>
          <p:cNvPicPr>
            <a:picLocks noChangeAspect="1" noChangeArrowheads="1"/>
          </p:cNvPicPr>
          <p:nvPr/>
        </p:nvPicPr>
        <p:blipFill>
          <a:blip r:embed="rId8" cstate="print"/>
          <a:srcRect/>
          <a:stretch>
            <a:fillRect/>
          </a:stretch>
        </p:blipFill>
        <p:spPr bwMode="auto">
          <a:xfrm>
            <a:off x="7391400" y="3505200"/>
            <a:ext cx="975360" cy="975360"/>
          </a:xfrm>
          <a:prstGeom prst="rect">
            <a:avLst/>
          </a:prstGeom>
          <a:noFill/>
        </p:spPr>
      </p:pic>
      <p:sp>
        <p:nvSpPr>
          <p:cNvPr id="48" name="Up-Down Arrow 47"/>
          <p:cNvSpPr/>
          <p:nvPr/>
        </p:nvSpPr>
        <p:spPr>
          <a:xfrm>
            <a:off x="4495800" y="4876800"/>
            <a:ext cx="228600" cy="457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Up-Down Arrow 48"/>
          <p:cNvSpPr/>
          <p:nvPr/>
        </p:nvSpPr>
        <p:spPr>
          <a:xfrm>
            <a:off x="4495800" y="2667000"/>
            <a:ext cx="228600" cy="457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ular Callout 20"/>
          <p:cNvSpPr/>
          <p:nvPr/>
        </p:nvSpPr>
        <p:spPr>
          <a:xfrm>
            <a:off x="5867400" y="1295400"/>
            <a:ext cx="2819400" cy="1066800"/>
          </a:xfrm>
          <a:prstGeom prst="wedgeRoundRectCallout">
            <a:avLst>
              <a:gd name="adj1" fmla="val -80976"/>
              <a:gd name="adj2" fmla="val -20046"/>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t>1.User </a:t>
            </a:r>
            <a:r>
              <a:rPr lang="en-US" sz="2800" b="1" dirty="0" smtClean="0"/>
              <a:t>Login</a:t>
            </a:r>
            <a:endParaRPr lang="en-US" sz="2800" b="1" dirty="0"/>
          </a:p>
        </p:txBody>
      </p:sp>
      <p:sp>
        <p:nvSpPr>
          <p:cNvPr id="22" name="Rounded Rectangular Callout 21"/>
          <p:cNvSpPr/>
          <p:nvPr/>
        </p:nvSpPr>
        <p:spPr>
          <a:xfrm>
            <a:off x="6019800" y="5257800"/>
            <a:ext cx="2819400" cy="1066800"/>
          </a:xfrm>
          <a:prstGeom prst="wedgeRoundRectCallout">
            <a:avLst>
              <a:gd name="adj1" fmla="val -90057"/>
              <a:gd name="adj2" fmla="val 9097"/>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t>2. </a:t>
            </a:r>
            <a:r>
              <a:rPr lang="en-US" sz="2800" b="1" dirty="0" err="1" smtClean="0"/>
              <a:t>Authen</a:t>
            </a:r>
            <a:r>
              <a:rPr lang="en-US" sz="2800" b="1" dirty="0" smtClean="0"/>
              <a:t> and give</a:t>
            </a:r>
            <a:r>
              <a:rPr lang="th-TH" sz="2800" b="1" dirty="0" smtClean="0"/>
              <a:t> </a:t>
            </a:r>
            <a:r>
              <a:rPr lang="en-US" sz="2800" b="1" dirty="0" smtClean="0"/>
              <a:t>Token</a:t>
            </a:r>
            <a:endParaRPr lang="en-US" sz="28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a:xfrm>
            <a:off x="304800" y="3124200"/>
            <a:ext cx="8610600" cy="16764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4" name="Picture 4" descr="C:\Users\yugi\Desktop\presentation\compute.png"/>
          <p:cNvPicPr>
            <a:picLocks noChangeAspect="1" noChangeArrowheads="1"/>
          </p:cNvPicPr>
          <p:nvPr/>
        </p:nvPicPr>
        <p:blipFill>
          <a:blip r:embed="rId2" cstate="print"/>
          <a:srcRect/>
          <a:stretch>
            <a:fillRect/>
          </a:stretch>
        </p:blipFill>
        <p:spPr bwMode="auto">
          <a:xfrm>
            <a:off x="3733800" y="3352800"/>
            <a:ext cx="1727200" cy="1295400"/>
          </a:xfrm>
          <a:prstGeom prst="rect">
            <a:avLst/>
          </a:prstGeom>
          <a:noFill/>
        </p:spPr>
      </p:pic>
      <p:pic>
        <p:nvPicPr>
          <p:cNvPr id="16" name="Picture 4" descr="C:\Users\yugi\Desktop\presentation\Apps-internet-web-browser-icon.png"/>
          <p:cNvPicPr>
            <a:picLocks noChangeAspect="1" noChangeArrowheads="1"/>
          </p:cNvPicPr>
          <p:nvPr/>
        </p:nvPicPr>
        <p:blipFill>
          <a:blip r:embed="rId3" cstate="print"/>
          <a:srcRect/>
          <a:stretch>
            <a:fillRect/>
          </a:stretch>
        </p:blipFill>
        <p:spPr bwMode="auto">
          <a:xfrm>
            <a:off x="3810000" y="1295400"/>
            <a:ext cx="1524000" cy="1524000"/>
          </a:xfrm>
          <a:prstGeom prst="rect">
            <a:avLst/>
          </a:prstGeom>
          <a:noFill/>
        </p:spPr>
      </p:pic>
      <p:pic>
        <p:nvPicPr>
          <p:cNvPr id="17" name="Picture 2" descr="C:\Users\yugi\Desktop\presentation\security-icon-big2.png"/>
          <p:cNvPicPr>
            <a:picLocks noChangeAspect="1" noChangeArrowheads="1"/>
          </p:cNvPicPr>
          <p:nvPr/>
        </p:nvPicPr>
        <p:blipFill>
          <a:blip r:embed="rId4" cstate="print"/>
          <a:srcRect/>
          <a:stretch>
            <a:fillRect/>
          </a:stretch>
        </p:blipFill>
        <p:spPr bwMode="auto">
          <a:xfrm>
            <a:off x="3886200" y="5334000"/>
            <a:ext cx="1295685" cy="1300554"/>
          </a:xfrm>
          <a:prstGeom prst="rect">
            <a:avLst/>
          </a:prstGeom>
          <a:noFill/>
        </p:spPr>
      </p:pic>
      <p:pic>
        <p:nvPicPr>
          <p:cNvPr id="18" name="Picture 6" descr="C:\Users\yugi\Desktop\presentation\image.png"/>
          <p:cNvPicPr>
            <a:picLocks noChangeAspect="1" noChangeArrowheads="1"/>
          </p:cNvPicPr>
          <p:nvPr/>
        </p:nvPicPr>
        <p:blipFill>
          <a:blip r:embed="rId5" cstate="print"/>
          <a:srcRect/>
          <a:stretch>
            <a:fillRect/>
          </a:stretch>
        </p:blipFill>
        <p:spPr bwMode="auto">
          <a:xfrm>
            <a:off x="1905000" y="3352800"/>
            <a:ext cx="1421005" cy="1295400"/>
          </a:xfrm>
          <a:prstGeom prst="rect">
            <a:avLst/>
          </a:prstGeom>
          <a:noFill/>
          <a:ln>
            <a:noFill/>
          </a:ln>
        </p:spPr>
      </p:pic>
      <p:pic>
        <p:nvPicPr>
          <p:cNvPr id="2" name="Picture 2" descr="C:\Users\kani\Downloads\network.png"/>
          <p:cNvPicPr>
            <a:picLocks noChangeAspect="1" noChangeArrowheads="1"/>
          </p:cNvPicPr>
          <p:nvPr/>
        </p:nvPicPr>
        <p:blipFill>
          <a:blip r:embed="rId6" cstate="print"/>
          <a:srcRect/>
          <a:stretch>
            <a:fillRect/>
          </a:stretch>
        </p:blipFill>
        <p:spPr bwMode="auto">
          <a:xfrm>
            <a:off x="5791200" y="3505200"/>
            <a:ext cx="975360" cy="975360"/>
          </a:xfrm>
          <a:prstGeom prst="rect">
            <a:avLst/>
          </a:prstGeom>
          <a:noFill/>
          <a:ln>
            <a:solidFill>
              <a:schemeClr val="tx1"/>
            </a:solidFill>
          </a:ln>
        </p:spPr>
      </p:pic>
      <p:pic>
        <p:nvPicPr>
          <p:cNvPr id="19" name="Picture 5" descr="C:\Users\yugi\Desktop\presentation\object_store.png"/>
          <p:cNvPicPr>
            <a:picLocks noChangeAspect="1" noChangeArrowheads="1"/>
          </p:cNvPicPr>
          <p:nvPr/>
        </p:nvPicPr>
        <p:blipFill>
          <a:blip r:embed="rId7" cstate="print"/>
          <a:srcRect/>
          <a:stretch>
            <a:fillRect/>
          </a:stretch>
        </p:blipFill>
        <p:spPr bwMode="auto">
          <a:xfrm>
            <a:off x="304800" y="3352800"/>
            <a:ext cx="1699745" cy="1295400"/>
          </a:xfrm>
          <a:prstGeom prst="rect">
            <a:avLst/>
          </a:prstGeom>
          <a:noFill/>
        </p:spPr>
      </p:pic>
      <p:pic>
        <p:nvPicPr>
          <p:cNvPr id="1027" name="Picture 3" descr="C:\Users\kani\Downloads\cd_drive.png"/>
          <p:cNvPicPr>
            <a:picLocks noChangeAspect="1" noChangeArrowheads="1"/>
          </p:cNvPicPr>
          <p:nvPr/>
        </p:nvPicPr>
        <p:blipFill>
          <a:blip r:embed="rId8" cstate="print"/>
          <a:srcRect/>
          <a:stretch>
            <a:fillRect/>
          </a:stretch>
        </p:blipFill>
        <p:spPr bwMode="auto">
          <a:xfrm>
            <a:off x="7391400" y="3505200"/>
            <a:ext cx="975360" cy="975360"/>
          </a:xfrm>
          <a:prstGeom prst="rect">
            <a:avLst/>
          </a:prstGeom>
          <a:noFill/>
        </p:spPr>
      </p:pic>
      <p:sp>
        <p:nvSpPr>
          <p:cNvPr id="48" name="Up-Down Arrow 47"/>
          <p:cNvSpPr/>
          <p:nvPr/>
        </p:nvSpPr>
        <p:spPr>
          <a:xfrm>
            <a:off x="4495800" y="4876800"/>
            <a:ext cx="228600" cy="457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Up-Down Arrow 48"/>
          <p:cNvSpPr/>
          <p:nvPr/>
        </p:nvSpPr>
        <p:spPr>
          <a:xfrm>
            <a:off x="4495800" y="2667000"/>
            <a:ext cx="228600" cy="457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ular Callout 20"/>
          <p:cNvSpPr/>
          <p:nvPr/>
        </p:nvSpPr>
        <p:spPr>
          <a:xfrm>
            <a:off x="5867400" y="1295400"/>
            <a:ext cx="2819400" cy="1066800"/>
          </a:xfrm>
          <a:prstGeom prst="wedgeRoundRectCallout">
            <a:avLst>
              <a:gd name="adj1" fmla="val -80976"/>
              <a:gd name="adj2" fmla="val -20046"/>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t>3. </a:t>
            </a:r>
            <a:r>
              <a:rPr lang="en-US" sz="2800" b="1" dirty="0" smtClean="0"/>
              <a:t>Issue</a:t>
            </a:r>
            <a:r>
              <a:rPr lang="th-TH" sz="2800" b="1" dirty="0" smtClean="0"/>
              <a:t> </a:t>
            </a:r>
            <a:r>
              <a:rPr lang="en-US" sz="2800" b="1" dirty="0" smtClean="0"/>
              <a:t>create</a:t>
            </a:r>
            <a:r>
              <a:rPr lang="th-TH" sz="2800" b="1" dirty="0" smtClean="0"/>
              <a:t> </a:t>
            </a:r>
            <a:r>
              <a:rPr lang="en-US" sz="2800" b="1" dirty="0" smtClean="0"/>
              <a:t>VM request</a:t>
            </a:r>
            <a:endParaRPr lang="en-US" sz="2800" b="1" dirty="0"/>
          </a:p>
        </p:txBody>
      </p:sp>
      <p:sp>
        <p:nvSpPr>
          <p:cNvPr id="22" name="Rounded Rectangular Callout 21"/>
          <p:cNvSpPr/>
          <p:nvPr/>
        </p:nvSpPr>
        <p:spPr>
          <a:xfrm>
            <a:off x="5410200" y="5257800"/>
            <a:ext cx="3429000" cy="1066800"/>
          </a:xfrm>
          <a:prstGeom prst="wedgeRoundRectCallout">
            <a:avLst>
              <a:gd name="adj1" fmla="val -68205"/>
              <a:gd name="adj2" fmla="val -126332"/>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t>4.</a:t>
            </a:r>
            <a:r>
              <a:rPr lang="th-TH" sz="2800" b="1" dirty="0" smtClean="0"/>
              <a:t> </a:t>
            </a:r>
            <a:r>
              <a:rPr lang="en-US" sz="2800" b="1" dirty="0" smtClean="0"/>
              <a:t>Nova </a:t>
            </a:r>
            <a:r>
              <a:rPr lang="en-US" sz="2800" b="1" dirty="0" smtClean="0"/>
              <a:t>choose machine to run</a:t>
            </a:r>
            <a:r>
              <a:rPr lang="th-TH" sz="2800" b="1" dirty="0" smtClean="0"/>
              <a:t> </a:t>
            </a:r>
            <a:r>
              <a:rPr lang="en-US" sz="2800" b="1" dirty="0" smtClean="0"/>
              <a:t>VM </a:t>
            </a:r>
            <a:endParaRPr lang="en-US" sz="2800" b="1" dirty="0"/>
          </a:p>
        </p:txBody>
      </p:sp>
      <p:sp>
        <p:nvSpPr>
          <p:cNvPr id="20" name="Title 1"/>
          <p:cNvSpPr txBox="1">
            <a:spLocks/>
          </p:cNvSpPr>
          <p:nvPr/>
        </p:nvSpPr>
        <p:spPr>
          <a:xfrm>
            <a:off x="533400" y="304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err="1" smtClean="0">
                <a:latin typeface="+mj-lt"/>
                <a:ea typeface="+mj-ea"/>
              </a:rPr>
              <a:t>OpenStack</a:t>
            </a:r>
            <a:r>
              <a:rPr lang="en-US" sz="4400" b="1" dirty="0" smtClean="0">
                <a:latin typeface="+mj-lt"/>
                <a:ea typeface="+mj-ea"/>
              </a:rPr>
              <a:t> </a:t>
            </a:r>
            <a:r>
              <a:rPr lang="en-US" sz="4400" b="1" dirty="0" smtClean="0">
                <a:latin typeface="+mj-lt"/>
                <a:ea typeface="+mj-ea"/>
              </a:rPr>
              <a:t>Operation</a:t>
            </a:r>
            <a:r>
              <a:rPr lang="en-US" sz="4400" b="1" dirty="0" smtClean="0">
                <a:latin typeface="+mj-lt"/>
                <a:ea typeface="+mj-ea"/>
              </a:rPr>
              <a:t> </a:t>
            </a:r>
            <a:endParaRPr kumimoji="0" lang="th-TH" sz="4400" b="1" i="0" u="none" strike="noStrike" kern="1200" cap="none" spc="0" normalizeH="0" baseline="0" noProof="0" dirty="0">
              <a:ln>
                <a:noFill/>
              </a:ln>
              <a:solidFill>
                <a:schemeClr val="tx1"/>
              </a:solidFill>
              <a:effectLst/>
              <a:uLnTx/>
              <a:uFillTx/>
              <a:latin typeface="+mj-lt"/>
              <a:ea typeface="+mj-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a:xfrm>
            <a:off x="304800" y="3124200"/>
            <a:ext cx="8610600" cy="16764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4" name="Picture 4" descr="C:\Users\yugi\Desktop\presentation\compute.png"/>
          <p:cNvPicPr>
            <a:picLocks noChangeAspect="1" noChangeArrowheads="1"/>
          </p:cNvPicPr>
          <p:nvPr/>
        </p:nvPicPr>
        <p:blipFill>
          <a:blip r:embed="rId2" cstate="print"/>
          <a:srcRect/>
          <a:stretch>
            <a:fillRect/>
          </a:stretch>
        </p:blipFill>
        <p:spPr bwMode="auto">
          <a:xfrm>
            <a:off x="3733800" y="3352800"/>
            <a:ext cx="1727200" cy="1295400"/>
          </a:xfrm>
          <a:prstGeom prst="rect">
            <a:avLst/>
          </a:prstGeom>
          <a:noFill/>
        </p:spPr>
      </p:pic>
      <p:pic>
        <p:nvPicPr>
          <p:cNvPr id="16" name="Picture 4" descr="C:\Users\yugi\Desktop\presentation\Apps-internet-web-browser-icon.png"/>
          <p:cNvPicPr>
            <a:picLocks noChangeAspect="1" noChangeArrowheads="1"/>
          </p:cNvPicPr>
          <p:nvPr/>
        </p:nvPicPr>
        <p:blipFill>
          <a:blip r:embed="rId3" cstate="print"/>
          <a:srcRect/>
          <a:stretch>
            <a:fillRect/>
          </a:stretch>
        </p:blipFill>
        <p:spPr bwMode="auto">
          <a:xfrm>
            <a:off x="3810000" y="1295400"/>
            <a:ext cx="1524000" cy="1524000"/>
          </a:xfrm>
          <a:prstGeom prst="rect">
            <a:avLst/>
          </a:prstGeom>
          <a:noFill/>
        </p:spPr>
      </p:pic>
      <p:pic>
        <p:nvPicPr>
          <p:cNvPr id="17" name="Picture 2" descr="C:\Users\yugi\Desktop\presentation\security-icon-big2.png"/>
          <p:cNvPicPr>
            <a:picLocks noChangeAspect="1" noChangeArrowheads="1"/>
          </p:cNvPicPr>
          <p:nvPr/>
        </p:nvPicPr>
        <p:blipFill>
          <a:blip r:embed="rId4" cstate="print"/>
          <a:srcRect/>
          <a:stretch>
            <a:fillRect/>
          </a:stretch>
        </p:blipFill>
        <p:spPr bwMode="auto">
          <a:xfrm>
            <a:off x="3886200" y="5334000"/>
            <a:ext cx="1295685" cy="1300554"/>
          </a:xfrm>
          <a:prstGeom prst="rect">
            <a:avLst/>
          </a:prstGeom>
          <a:noFill/>
        </p:spPr>
      </p:pic>
      <p:pic>
        <p:nvPicPr>
          <p:cNvPr id="18" name="Picture 6" descr="C:\Users\yugi\Desktop\presentation\image.png"/>
          <p:cNvPicPr>
            <a:picLocks noChangeAspect="1" noChangeArrowheads="1"/>
          </p:cNvPicPr>
          <p:nvPr/>
        </p:nvPicPr>
        <p:blipFill>
          <a:blip r:embed="rId5" cstate="print"/>
          <a:srcRect/>
          <a:stretch>
            <a:fillRect/>
          </a:stretch>
        </p:blipFill>
        <p:spPr bwMode="auto">
          <a:xfrm>
            <a:off x="1905000" y="3352800"/>
            <a:ext cx="1421005" cy="1295400"/>
          </a:xfrm>
          <a:prstGeom prst="rect">
            <a:avLst/>
          </a:prstGeom>
          <a:noFill/>
          <a:ln>
            <a:noFill/>
          </a:ln>
        </p:spPr>
      </p:pic>
      <p:pic>
        <p:nvPicPr>
          <p:cNvPr id="2" name="Picture 2" descr="C:\Users\kani\Downloads\network.png"/>
          <p:cNvPicPr>
            <a:picLocks noChangeAspect="1" noChangeArrowheads="1"/>
          </p:cNvPicPr>
          <p:nvPr/>
        </p:nvPicPr>
        <p:blipFill>
          <a:blip r:embed="rId6" cstate="print"/>
          <a:srcRect/>
          <a:stretch>
            <a:fillRect/>
          </a:stretch>
        </p:blipFill>
        <p:spPr bwMode="auto">
          <a:xfrm>
            <a:off x="5791200" y="3505200"/>
            <a:ext cx="975360" cy="975360"/>
          </a:xfrm>
          <a:prstGeom prst="rect">
            <a:avLst/>
          </a:prstGeom>
          <a:noFill/>
          <a:ln>
            <a:solidFill>
              <a:schemeClr val="tx1"/>
            </a:solidFill>
          </a:ln>
        </p:spPr>
      </p:pic>
      <p:pic>
        <p:nvPicPr>
          <p:cNvPr id="19" name="Picture 5" descr="C:\Users\yugi\Desktop\presentation\object_store.png"/>
          <p:cNvPicPr>
            <a:picLocks noChangeAspect="1" noChangeArrowheads="1"/>
          </p:cNvPicPr>
          <p:nvPr/>
        </p:nvPicPr>
        <p:blipFill>
          <a:blip r:embed="rId7" cstate="print"/>
          <a:srcRect/>
          <a:stretch>
            <a:fillRect/>
          </a:stretch>
        </p:blipFill>
        <p:spPr bwMode="auto">
          <a:xfrm>
            <a:off x="304800" y="3352800"/>
            <a:ext cx="1699745" cy="1295400"/>
          </a:xfrm>
          <a:prstGeom prst="rect">
            <a:avLst/>
          </a:prstGeom>
          <a:noFill/>
        </p:spPr>
      </p:pic>
      <p:pic>
        <p:nvPicPr>
          <p:cNvPr id="1027" name="Picture 3" descr="C:\Users\kani\Downloads\cd_drive.png"/>
          <p:cNvPicPr>
            <a:picLocks noChangeAspect="1" noChangeArrowheads="1"/>
          </p:cNvPicPr>
          <p:nvPr/>
        </p:nvPicPr>
        <p:blipFill>
          <a:blip r:embed="rId8" cstate="print"/>
          <a:srcRect/>
          <a:stretch>
            <a:fillRect/>
          </a:stretch>
        </p:blipFill>
        <p:spPr bwMode="auto">
          <a:xfrm>
            <a:off x="7391400" y="3505200"/>
            <a:ext cx="975360" cy="975360"/>
          </a:xfrm>
          <a:prstGeom prst="rect">
            <a:avLst/>
          </a:prstGeom>
          <a:noFill/>
        </p:spPr>
      </p:pic>
      <p:sp>
        <p:nvSpPr>
          <p:cNvPr id="48" name="Up-Down Arrow 47"/>
          <p:cNvSpPr/>
          <p:nvPr/>
        </p:nvSpPr>
        <p:spPr>
          <a:xfrm>
            <a:off x="4495800" y="4876800"/>
            <a:ext cx="228600" cy="457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Up-Down Arrow 48"/>
          <p:cNvSpPr/>
          <p:nvPr/>
        </p:nvSpPr>
        <p:spPr>
          <a:xfrm>
            <a:off x="4495800" y="2667000"/>
            <a:ext cx="228600" cy="457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ular Callout 20"/>
          <p:cNvSpPr/>
          <p:nvPr/>
        </p:nvSpPr>
        <p:spPr>
          <a:xfrm>
            <a:off x="5867400" y="1295400"/>
            <a:ext cx="3124200" cy="1447800"/>
          </a:xfrm>
          <a:prstGeom prst="wedgeRoundRectCallout">
            <a:avLst>
              <a:gd name="adj1" fmla="val -49192"/>
              <a:gd name="adj2" fmla="val 9183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t>5</a:t>
            </a:r>
            <a:r>
              <a:rPr lang="en-US" sz="2800" b="1" dirty="0" smtClean="0"/>
              <a:t>.</a:t>
            </a:r>
            <a:r>
              <a:rPr lang="th-TH" sz="2800" b="1" dirty="0" smtClean="0"/>
              <a:t> </a:t>
            </a:r>
            <a:r>
              <a:rPr lang="en-US" sz="2800" b="1" dirty="0" err="1" smtClean="0"/>
              <a:t>config</a:t>
            </a:r>
            <a:r>
              <a:rPr lang="th-TH" sz="2800" b="1" dirty="0" smtClean="0"/>
              <a:t> </a:t>
            </a:r>
            <a:r>
              <a:rPr lang="en-US" sz="2800" b="1" dirty="0" smtClean="0"/>
              <a:t>network </a:t>
            </a:r>
            <a:r>
              <a:rPr lang="en-US" sz="2800" b="1" dirty="0" smtClean="0"/>
              <a:t>on compute and</a:t>
            </a:r>
            <a:r>
              <a:rPr lang="en-US" sz="2800" b="1" dirty="0" smtClean="0"/>
              <a:t> net nodes</a:t>
            </a:r>
            <a:endParaRPr lang="en-US" sz="2800" b="1" dirty="0"/>
          </a:p>
        </p:txBody>
      </p:sp>
      <p:sp>
        <p:nvSpPr>
          <p:cNvPr id="22" name="Rounded Rectangular Callout 21"/>
          <p:cNvSpPr/>
          <p:nvPr/>
        </p:nvSpPr>
        <p:spPr>
          <a:xfrm>
            <a:off x="0" y="5334000"/>
            <a:ext cx="3810000" cy="1524000"/>
          </a:xfrm>
          <a:prstGeom prst="wedgeRoundRectCallout">
            <a:avLst>
              <a:gd name="adj1" fmla="val -3114"/>
              <a:gd name="adj2" fmla="val -105246"/>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800" b="1" dirty="0" smtClean="0"/>
              <a:t>6.</a:t>
            </a:r>
            <a:r>
              <a:rPr lang="th-TH" sz="2800" b="1" dirty="0" smtClean="0"/>
              <a:t> </a:t>
            </a:r>
            <a:r>
              <a:rPr lang="en-US" sz="2800" b="1" dirty="0" smtClean="0"/>
              <a:t>Nova copy image</a:t>
            </a:r>
            <a:r>
              <a:rPr lang="th-TH" sz="2800" b="1" dirty="0" smtClean="0"/>
              <a:t> </a:t>
            </a:r>
            <a:r>
              <a:rPr lang="en-US" sz="2800" b="1" dirty="0" smtClean="0"/>
              <a:t>from</a:t>
            </a:r>
            <a:r>
              <a:rPr lang="th-TH" sz="2800" b="1" dirty="0" smtClean="0"/>
              <a:t> </a:t>
            </a:r>
            <a:r>
              <a:rPr lang="en-US" sz="2800" b="1" dirty="0" smtClean="0"/>
              <a:t>glance </a:t>
            </a:r>
            <a:r>
              <a:rPr lang="en-US" sz="2800" b="1" dirty="0" smtClean="0"/>
              <a:t>to </a:t>
            </a:r>
            <a:r>
              <a:rPr lang="en-US" sz="2800" b="1" dirty="0" smtClean="0"/>
              <a:t>compute </a:t>
            </a:r>
            <a:r>
              <a:rPr lang="en-US" sz="2800" b="1" dirty="0" smtClean="0"/>
              <a:t>node </a:t>
            </a:r>
            <a:endParaRPr lang="en-US" sz="2800" b="1" dirty="0"/>
          </a:p>
        </p:txBody>
      </p:sp>
      <p:sp>
        <p:nvSpPr>
          <p:cNvPr id="20" name="Rounded Rectangular Callout 19"/>
          <p:cNvSpPr/>
          <p:nvPr/>
        </p:nvSpPr>
        <p:spPr>
          <a:xfrm>
            <a:off x="5562600" y="5334000"/>
            <a:ext cx="3276600" cy="1524000"/>
          </a:xfrm>
          <a:prstGeom prst="wedgeRoundRectCallout">
            <a:avLst>
              <a:gd name="adj1" fmla="val -61719"/>
              <a:gd name="adj2" fmla="val -101646"/>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t>7.</a:t>
            </a:r>
            <a:r>
              <a:rPr lang="th-TH" sz="2800" b="1" dirty="0" smtClean="0"/>
              <a:t> </a:t>
            </a:r>
            <a:r>
              <a:rPr lang="en-US" sz="2800" b="1" dirty="0" smtClean="0"/>
              <a:t>Nova </a:t>
            </a:r>
            <a:r>
              <a:rPr lang="en-US" sz="2800" b="1" dirty="0" smtClean="0"/>
              <a:t>run</a:t>
            </a:r>
            <a:r>
              <a:rPr lang="th-TH" sz="2800" b="1" dirty="0" smtClean="0"/>
              <a:t> </a:t>
            </a:r>
            <a:r>
              <a:rPr lang="en-US" sz="2800" b="1" dirty="0" smtClean="0"/>
              <a:t>VM </a:t>
            </a:r>
            <a:r>
              <a:rPr lang="en-US" sz="2800" b="1" dirty="0" smtClean="0"/>
              <a:t>on</a:t>
            </a:r>
            <a:r>
              <a:rPr lang="th-TH" sz="2800" b="1" dirty="0" smtClean="0"/>
              <a:t> </a:t>
            </a:r>
            <a:r>
              <a:rPr lang="en-US" sz="2800" b="1" dirty="0" smtClean="0"/>
              <a:t>compute node </a:t>
            </a:r>
            <a:endParaRPr lang="en-US" sz="2800" b="1" dirty="0"/>
          </a:p>
        </p:txBody>
      </p:sp>
      <p:sp>
        <p:nvSpPr>
          <p:cNvPr id="23" name="Title 1"/>
          <p:cNvSpPr txBox="1">
            <a:spLocks/>
          </p:cNvSpPr>
          <p:nvPr/>
        </p:nvSpPr>
        <p:spPr>
          <a:xfrm>
            <a:off x="533400" y="304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err="1" smtClean="0">
                <a:latin typeface="+mj-lt"/>
                <a:ea typeface="+mj-ea"/>
              </a:rPr>
              <a:t>OpenStack</a:t>
            </a:r>
            <a:r>
              <a:rPr lang="en-US" sz="4400" b="1" dirty="0" smtClean="0">
                <a:latin typeface="+mj-lt"/>
                <a:ea typeface="+mj-ea"/>
              </a:rPr>
              <a:t> </a:t>
            </a:r>
            <a:r>
              <a:rPr lang="en-US" sz="4400" b="1" dirty="0" smtClean="0">
                <a:latin typeface="+mj-lt"/>
                <a:ea typeface="+mj-ea"/>
              </a:rPr>
              <a:t>Operation</a:t>
            </a:r>
            <a:r>
              <a:rPr lang="en-US" sz="4400" b="1" dirty="0" smtClean="0">
                <a:latin typeface="+mj-lt"/>
                <a:ea typeface="+mj-ea"/>
              </a:rPr>
              <a:t> </a:t>
            </a:r>
            <a:endParaRPr kumimoji="0" lang="th-TH" sz="4400" b="1" i="0" u="none" strike="noStrike" kern="1200" cap="none" spc="0" normalizeH="0" baseline="0" noProof="0" dirty="0">
              <a:ln>
                <a:noFill/>
              </a:ln>
              <a:solidFill>
                <a:schemeClr val="tx1"/>
              </a:solidFill>
              <a:effectLst/>
              <a:uLnTx/>
              <a:uFillTx/>
              <a:latin typeface="+mj-lt"/>
              <a:ea typeface="+mj-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Picture 2" descr="C:\Users\yugi\Desktop\presentation\os_arch.png"/>
          <p:cNvPicPr>
            <a:picLocks noChangeAspect="1" noChangeArrowheads="1"/>
          </p:cNvPicPr>
          <p:nvPr/>
        </p:nvPicPr>
        <p:blipFill>
          <a:blip r:embed="rId3" cstate="print"/>
          <a:srcRect/>
          <a:stretch>
            <a:fillRect/>
          </a:stretch>
        </p:blipFill>
        <p:spPr bwMode="auto">
          <a:xfrm>
            <a:off x="61912" y="0"/>
            <a:ext cx="8929688" cy="6826250"/>
          </a:xfrm>
          <a:prstGeom prst="rect">
            <a:avLst/>
          </a:prstGeom>
          <a:noFill/>
        </p:spPr>
      </p:pic>
      <p:sp>
        <p:nvSpPr>
          <p:cNvPr id="3" name="TextBox 2"/>
          <p:cNvSpPr txBox="1"/>
          <p:nvPr/>
        </p:nvSpPr>
        <p:spPr>
          <a:xfrm>
            <a:off x="6858000" y="5562600"/>
            <a:ext cx="2032288" cy="954107"/>
          </a:xfrm>
          <a:prstGeom prst="rect">
            <a:avLst/>
          </a:prstGeom>
          <a:noFill/>
        </p:spPr>
        <p:txBody>
          <a:bodyPr wrap="none" rtlCol="0">
            <a:spAutoFit/>
          </a:bodyPr>
          <a:lstStyle/>
          <a:p>
            <a:pPr algn="ctr"/>
            <a:r>
              <a:rPr lang="en-US" sz="2800" b="1" i="1" dirty="0" err="1" smtClean="0">
                <a:solidFill>
                  <a:srgbClr val="FFC000"/>
                </a:solidFill>
              </a:rPr>
              <a:t>OpenStack</a:t>
            </a:r>
            <a:endParaRPr lang="en-US" sz="2800" b="1" i="1" dirty="0" smtClean="0">
              <a:solidFill>
                <a:srgbClr val="FFC000"/>
              </a:solidFill>
            </a:endParaRPr>
          </a:p>
          <a:p>
            <a:pPr algn="ctr"/>
            <a:r>
              <a:rPr lang="en-US" sz="2800" b="1" i="1" dirty="0" smtClean="0">
                <a:solidFill>
                  <a:srgbClr val="FFC000"/>
                </a:solidFill>
              </a:rPr>
              <a:t>Architecture</a:t>
            </a:r>
            <a:endParaRPr lang="en-US" sz="2800" b="1" i="1" dirty="0">
              <a:solidFill>
                <a:srgbClr val="FFC000"/>
              </a:solidFill>
            </a:endParaRPr>
          </a:p>
        </p:txBody>
      </p:sp>
      <p:sp>
        <p:nvSpPr>
          <p:cNvPr id="4" name="TextBox 3"/>
          <p:cNvSpPr txBox="1"/>
          <p:nvPr/>
        </p:nvSpPr>
        <p:spPr>
          <a:xfrm>
            <a:off x="6248400" y="685800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1143000"/>
          </a:xfrm>
        </p:spPr>
        <p:txBody>
          <a:bodyPr/>
          <a:lstStyle/>
          <a:p>
            <a:r>
              <a:rPr lang="en-US" b="1" dirty="0" err="1" smtClean="0">
                <a:cs typeface="+mn-cs"/>
              </a:rPr>
              <a:t>OpenStack</a:t>
            </a:r>
            <a:r>
              <a:rPr lang="en-US" b="1" dirty="0" smtClean="0">
                <a:cs typeface="+mn-cs"/>
              </a:rPr>
              <a:t> </a:t>
            </a:r>
            <a:r>
              <a:rPr lang="en-US" b="1" dirty="0" err="1" smtClean="0">
                <a:cs typeface="+mn-cs"/>
              </a:rPr>
              <a:t>Arhitecture</a:t>
            </a:r>
            <a:endParaRPr lang="en-US" b="1" dirty="0">
              <a:cs typeface="+mn-cs"/>
            </a:endParaRPr>
          </a:p>
        </p:txBody>
      </p:sp>
      <p:sp>
        <p:nvSpPr>
          <p:cNvPr id="3" name="Content Placeholder 2"/>
          <p:cNvSpPr>
            <a:spLocks noGrp="1"/>
          </p:cNvSpPr>
          <p:nvPr>
            <p:ph idx="1"/>
          </p:nvPr>
        </p:nvSpPr>
        <p:spPr/>
        <p:txBody>
          <a:bodyPr/>
          <a:lstStyle/>
          <a:p>
            <a:endParaRPr lang="en-US"/>
          </a:p>
        </p:txBody>
      </p:sp>
      <p:pic>
        <p:nvPicPr>
          <p:cNvPr id="2052" name="Picture 4" descr="http://docs.openstack.org/trunk/openstack-network/admin/content/figures/1/figures/Quantum-PhysNet-Diagram.png"/>
          <p:cNvPicPr>
            <a:picLocks noChangeAspect="1" noChangeArrowheads="1"/>
          </p:cNvPicPr>
          <p:nvPr/>
        </p:nvPicPr>
        <p:blipFill>
          <a:blip r:embed="rId2" cstate="print"/>
          <a:srcRect/>
          <a:stretch>
            <a:fillRect/>
          </a:stretch>
        </p:blipFill>
        <p:spPr bwMode="auto">
          <a:xfrm>
            <a:off x="533400" y="1246449"/>
            <a:ext cx="7943850" cy="5611551"/>
          </a:xfrm>
          <a:prstGeom prst="rect">
            <a:avLst/>
          </a:prstGeom>
          <a:noFill/>
        </p:spPr>
      </p:pic>
      <p:sp>
        <p:nvSpPr>
          <p:cNvPr id="6" name="Rounded Rectangular Callout 5"/>
          <p:cNvSpPr/>
          <p:nvPr/>
        </p:nvSpPr>
        <p:spPr>
          <a:xfrm>
            <a:off x="6934200" y="0"/>
            <a:ext cx="2209800" cy="1981200"/>
          </a:xfrm>
          <a:prstGeom prst="wedgeRoundRectCallout">
            <a:avLst>
              <a:gd name="adj1" fmla="val 1253"/>
              <a:gd name="adj2" fmla="val 106349"/>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400" b="1" dirty="0" smtClean="0"/>
              <a:t>interface</a:t>
            </a:r>
            <a:r>
              <a:rPr lang="th-TH" sz="2400" b="1" dirty="0" smtClean="0"/>
              <a:t> </a:t>
            </a:r>
            <a:r>
              <a:rPr lang="en-US" sz="2400" b="1" dirty="0" smtClean="0"/>
              <a:t>with users and </a:t>
            </a:r>
            <a:r>
              <a:rPr lang="en-US" sz="2400" b="1" dirty="0" smtClean="0"/>
              <a:t>make management decisions</a:t>
            </a:r>
            <a:r>
              <a:rPr lang="th-TH" sz="2400" b="1" dirty="0" smtClean="0"/>
              <a:t> </a:t>
            </a:r>
            <a:endParaRPr lang="en-US" sz="2400" b="1" dirty="0"/>
          </a:p>
        </p:txBody>
      </p:sp>
      <p:sp>
        <p:nvSpPr>
          <p:cNvPr id="7" name="Rounded Rectangular Callout 6"/>
          <p:cNvSpPr/>
          <p:nvPr/>
        </p:nvSpPr>
        <p:spPr>
          <a:xfrm>
            <a:off x="6019800" y="4724400"/>
            <a:ext cx="1828800" cy="1524000"/>
          </a:xfrm>
          <a:prstGeom prst="wedgeRoundRectCallout">
            <a:avLst>
              <a:gd name="adj1" fmla="val -94747"/>
              <a:gd name="adj2" fmla="val -101971"/>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400" b="1" dirty="0" smtClean="0"/>
              <a:t>run</a:t>
            </a:r>
            <a:r>
              <a:rPr lang="th-TH" sz="2400" b="1" dirty="0" smtClean="0"/>
              <a:t> </a:t>
            </a:r>
            <a:r>
              <a:rPr lang="en-US" sz="2400" b="1" dirty="0" smtClean="0"/>
              <a:t>VM </a:t>
            </a:r>
            <a:r>
              <a:rPr lang="en-US" sz="2400" b="1" dirty="0" smtClean="0"/>
              <a:t>and store files</a:t>
            </a:r>
            <a:endParaRPr lang="en-US" sz="2400" b="1" dirty="0"/>
          </a:p>
        </p:txBody>
      </p:sp>
      <p:sp>
        <p:nvSpPr>
          <p:cNvPr id="8" name="Rounded Rectangular Callout 7"/>
          <p:cNvSpPr/>
          <p:nvPr/>
        </p:nvSpPr>
        <p:spPr>
          <a:xfrm>
            <a:off x="1066800" y="5410200"/>
            <a:ext cx="2057400" cy="1219200"/>
          </a:xfrm>
          <a:prstGeom prst="wedgeRoundRectCallout">
            <a:avLst>
              <a:gd name="adj1" fmla="val 11031"/>
              <a:gd name="adj2" fmla="val -173971"/>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400" b="1" dirty="0" smtClean="0"/>
              <a:t>Send/receive packets with outside world</a:t>
            </a:r>
            <a:endParaRPr lang="en-US" sz="24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Hardware Recommendations</a:t>
            </a:r>
            <a:r>
              <a:rPr lang="en-US" dirty="0" smtClean="0">
                <a:solidFill>
                  <a:schemeClr val="bg1"/>
                </a:solidFill>
              </a:rPr>
              <a:t/>
            </a:r>
            <a:br>
              <a:rPr lang="en-US" dirty="0" smtClean="0">
                <a:solidFill>
                  <a:schemeClr val="bg1"/>
                </a:solidFill>
              </a:rPr>
            </a:br>
            <a:r>
              <a:rPr lang="en-US" sz="3100" dirty="0" smtClean="0">
                <a:solidFill>
                  <a:schemeClr val="tx2">
                    <a:lumMod val="50000"/>
                  </a:schemeClr>
                </a:solidFill>
              </a:rPr>
              <a:t>Recommended hardware configurations for a minimum production deployment for the cloud controller nodes</a:t>
            </a:r>
            <a:endParaRPr lang="en-US" dirty="0">
              <a:solidFill>
                <a:schemeClr val="tx2">
                  <a:lumMod val="50000"/>
                </a:schemeClr>
              </a:solidFill>
            </a:endParaRPr>
          </a:p>
        </p:txBody>
      </p:sp>
      <p:graphicFrame>
        <p:nvGraphicFramePr>
          <p:cNvPr id="4" name="Content Placeholder 3"/>
          <p:cNvGraphicFramePr>
            <a:graphicFrameLocks noGrp="1"/>
          </p:cNvGraphicFramePr>
          <p:nvPr>
            <p:ph idx="1"/>
          </p:nvPr>
        </p:nvGraphicFramePr>
        <p:xfrm>
          <a:off x="457200" y="1600200"/>
          <a:ext cx="8229600" cy="4577080"/>
        </p:xfrm>
        <a:graphic>
          <a:graphicData uri="http://schemas.openxmlformats.org/drawingml/2006/table">
            <a:tbl>
              <a:tblPr firstRow="1" bandRow="1">
                <a:tableStyleId>{D03447BB-5D67-496B-8E87-E561075AD55C}</a:tableStyleId>
              </a:tblPr>
              <a:tblGrid>
                <a:gridCol w="2743200"/>
                <a:gridCol w="2743200"/>
                <a:gridCol w="27432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Server</a:t>
                      </a:r>
                      <a:endParaRPr lang="en-US" sz="1800" b="1" kern="1200" dirty="0" smtClean="0">
                        <a:solidFill>
                          <a:schemeClr val="lt1"/>
                        </a:solidFill>
                        <a:latin typeface="+mn-lt"/>
                        <a:ea typeface="+mn-ea"/>
                        <a:cs typeface="+mn-cs"/>
                      </a:endParaRPr>
                    </a:p>
                  </a:txBody>
                  <a:tcPr>
                    <a:lnR w="12700" cap="flat" cmpd="sng" algn="ctr">
                      <a:solidFill>
                        <a:srgbClr val="FFFFFF"/>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Recommended Hardware</a:t>
                      </a:r>
                      <a:endParaRPr lang="en-US" sz="1800" b="1" kern="1200" dirty="0" smtClean="0">
                        <a:solidFill>
                          <a:schemeClr val="lt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Notes</a:t>
                      </a:r>
                      <a:endParaRPr lang="en-US" sz="1800" b="1" kern="1200" dirty="0" smtClean="0">
                        <a:solidFill>
                          <a:schemeClr val="lt1"/>
                        </a:solidFill>
                        <a:latin typeface="+mn-lt"/>
                        <a:ea typeface="+mn-ea"/>
                        <a:cs typeface="+mn-cs"/>
                      </a:endParaRPr>
                    </a:p>
                  </a:txBody>
                  <a:tcPr>
                    <a:lnL w="12700" cap="flat" cmpd="sng" algn="ctr">
                      <a:solidFill>
                        <a:srgbClr val="FFFFFF"/>
                      </a:solidFill>
                      <a:prstDash val="solid"/>
                      <a:round/>
                      <a:headEnd type="none" w="med" len="med"/>
                      <a:tailEnd type="none" w="med" len="med"/>
                    </a:ln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Cloud Controller </a:t>
                      </a:r>
                      <a:r>
                        <a:rPr lang="en-US" sz="1800" kern="1200" baseline="0" dirty="0" smtClean="0"/>
                        <a:t> </a:t>
                      </a:r>
                      <a:r>
                        <a:rPr lang="en-US" sz="1800" kern="1200" dirty="0" smtClean="0"/>
                        <a:t>node (runs network, volume, API, scheduler and image services) </a:t>
                      </a:r>
                      <a:endParaRPr lang="en-US" sz="1800" kern="1200" dirty="0" smtClean="0">
                        <a:solidFill>
                          <a:schemeClr val="lt1"/>
                        </a:solidFill>
                        <a:latin typeface="+mn-lt"/>
                        <a:ea typeface="+mn-ea"/>
                        <a:cs typeface="+mn-cs"/>
                      </a:endParaRPr>
                    </a:p>
                  </a:txBody>
                  <a:tcPr>
                    <a:lnR w="12700" cap="flat" cmpd="sng" algn="ctr">
                      <a:solidFill>
                        <a:srgbClr val="FFFFFF"/>
                      </a:solidFill>
                      <a:prstDash val="solid"/>
                      <a:round/>
                      <a:headEnd type="none" w="med" len="med"/>
                      <a:tailEnd type="none" w="med" len="med"/>
                    </a:lnR>
                    <a:solidFill>
                      <a:schemeClr val="tx2">
                        <a:lumMod val="75000"/>
                      </a:schemeClr>
                    </a:solidFill>
                  </a:tcPr>
                </a:tc>
                <a:tc>
                  <a:txBody>
                    <a:bodyPr/>
                    <a:lstStyle/>
                    <a:p>
                      <a:r>
                        <a:rPr lang="en-US" sz="1800" kern="1200" dirty="0" smtClean="0"/>
                        <a:t>Processor: 64-bit x86</a:t>
                      </a:r>
                    </a:p>
                    <a:p>
                      <a:endParaRPr lang="en-US" sz="1800" kern="1200" baseline="0" dirty="0" smtClean="0"/>
                    </a:p>
                    <a:p>
                      <a:r>
                        <a:rPr lang="en-US" sz="1800" kern="1200" baseline="0" dirty="0" smtClean="0"/>
                        <a:t>Memory: 12 GB RAM</a:t>
                      </a:r>
                    </a:p>
                    <a:p>
                      <a:endParaRPr lang="en-US" sz="1800" kern="1200" baseline="0" dirty="0" smtClean="0"/>
                    </a:p>
                    <a:p>
                      <a:r>
                        <a:rPr lang="en-US" sz="1800" kern="1200" baseline="0" dirty="0" smtClean="0"/>
                        <a:t>Disk space: 30 GB (SATA or SAS or SSD)</a:t>
                      </a:r>
                    </a:p>
                    <a:p>
                      <a:endParaRPr lang="en-US" sz="1800" kern="1200" baseline="0" dirty="0" smtClean="0"/>
                    </a:p>
                    <a:p>
                      <a:r>
                        <a:rPr lang="en-US" sz="1800" kern="1200" baseline="0" dirty="0" smtClean="0"/>
                        <a:t>Volume storage: two disks with 2 TB (SATA) for volumes attached to the compute nodes</a:t>
                      </a:r>
                    </a:p>
                    <a:p>
                      <a:endParaRPr lang="en-US" sz="1800" kern="1200" baseline="0" dirty="0" smtClean="0"/>
                    </a:p>
                    <a:p>
                      <a:r>
                        <a:rPr lang="en-US" sz="1800" kern="1200" baseline="0" dirty="0" smtClean="0"/>
                        <a:t>Network: one 1 GB Network Interface Card (NIC)</a:t>
                      </a:r>
                      <a:endParaRPr lang="en-US" sz="1800" kern="1200" baseline="0" dirty="0" smtClean="0">
                        <a:solidFill>
                          <a:schemeClr val="lt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chemeClr val="tx2">
                        <a:lumMod val="75000"/>
                      </a:schemeClr>
                    </a:solidFill>
                  </a:tcPr>
                </a:tc>
                <a:tc>
                  <a:txBody>
                    <a:bodyPr/>
                    <a:lstStyle/>
                    <a:p>
                      <a:r>
                        <a:rPr lang="en-US" sz="1800" kern="1200" dirty="0" smtClean="0"/>
                        <a:t>32-bit processors will work for the cloud controller node.</a:t>
                      </a:r>
                    </a:p>
                    <a:p>
                      <a:r>
                        <a:rPr lang="en-US" sz="1800" kern="1200" baseline="0" dirty="0" smtClean="0"/>
                        <a:t>A quad core server with 12 GB RAM would be more than sufficient for a cloud controller node.</a:t>
                      </a:r>
                    </a:p>
                    <a:p>
                      <a:endParaRPr lang="en-US" sz="1800" kern="1200" baseline="0" dirty="0" smtClean="0"/>
                    </a:p>
                    <a:p>
                      <a:endParaRPr lang="en-US" sz="1800" kern="1200" baseline="0" dirty="0" smtClean="0"/>
                    </a:p>
                    <a:p>
                      <a:endParaRPr lang="en-US" sz="1800" kern="1200" baseline="0" dirty="0" smtClean="0"/>
                    </a:p>
                    <a:p>
                      <a:endParaRPr lang="en-US" sz="1800" kern="1200" baseline="0" dirty="0" smtClean="0"/>
                    </a:p>
                    <a:p>
                      <a:endParaRPr lang="en-US" sz="1800" kern="1200" baseline="0" dirty="0" smtClean="0"/>
                    </a:p>
                    <a:p>
                      <a:r>
                        <a:rPr lang="en-US" sz="1800" kern="1200" baseline="0" dirty="0" smtClean="0"/>
                        <a:t>Two NICS are recommended but not required.</a:t>
                      </a:r>
                      <a:endParaRPr lang="en-US" sz="1800" kern="1200" baseline="0" dirty="0" smtClean="0">
                        <a:solidFill>
                          <a:schemeClr val="lt1"/>
                        </a:solidFill>
                        <a:latin typeface="+mn-lt"/>
                        <a:ea typeface="+mn-ea"/>
                        <a:cs typeface="+mn-cs"/>
                      </a:endParaRPr>
                    </a:p>
                  </a:txBody>
                  <a:tcPr>
                    <a:lnL w="12700" cap="flat" cmpd="sng" algn="ctr">
                      <a:solidFill>
                        <a:srgbClr val="FFFFFF"/>
                      </a:solidFill>
                      <a:prstDash val="solid"/>
                      <a:round/>
                      <a:headEnd type="none" w="med" len="med"/>
                      <a:tailEnd type="none" w="med" len="med"/>
                    </a:lnL>
                    <a:solidFill>
                      <a:schemeClr val="tx2">
                        <a:lumMod val="75000"/>
                      </a:schemeClr>
                    </a:solidFill>
                  </a:tcPr>
                </a:tc>
              </a:tr>
            </a:tbl>
          </a:graphicData>
        </a:graphic>
      </p:graphicFrame>
      <p:sp>
        <p:nvSpPr>
          <p:cNvPr id="5" name="TextBox 4"/>
          <p:cNvSpPr txBox="1"/>
          <p:nvPr/>
        </p:nvSpPr>
        <p:spPr>
          <a:xfrm>
            <a:off x="6248400" y="6324600"/>
            <a:ext cx="2726131" cy="369332"/>
          </a:xfrm>
          <a:prstGeom prst="rect">
            <a:avLst/>
          </a:prstGeom>
          <a:noFill/>
        </p:spPr>
        <p:txBody>
          <a:bodyPr wrap="none" rtlCol="0">
            <a:spAutoFit/>
          </a:bodyPr>
          <a:lstStyle/>
          <a:p>
            <a:r>
              <a:rPr lang="en-US" dirty="0" smtClean="0">
                <a:solidFill>
                  <a:schemeClr val="bg1"/>
                </a:solidFill>
              </a:rPr>
              <a:t>http://docs.openstack.org/</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Hardware Recommendations</a:t>
            </a:r>
            <a:r>
              <a:rPr lang="en-US" dirty="0" smtClean="0">
                <a:solidFill>
                  <a:schemeClr val="bg1"/>
                </a:solidFill>
              </a:rPr>
              <a:t/>
            </a:r>
            <a:br>
              <a:rPr lang="en-US" dirty="0" smtClean="0">
                <a:solidFill>
                  <a:schemeClr val="bg1"/>
                </a:solidFill>
              </a:rPr>
            </a:br>
            <a:r>
              <a:rPr lang="en-US" sz="3100" dirty="0" smtClean="0">
                <a:solidFill>
                  <a:schemeClr val="tx2">
                    <a:lumMod val="50000"/>
                  </a:schemeClr>
                </a:solidFill>
              </a:rPr>
              <a:t>Recommended hardware configurations for a minimum production deployment for the compute nodes</a:t>
            </a:r>
            <a:endParaRPr lang="en-US" dirty="0">
              <a:solidFill>
                <a:schemeClr val="tx2">
                  <a:lumMod val="50000"/>
                </a:schemeClr>
              </a:solidFill>
            </a:endParaRPr>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a:graphicFrameLocks/>
          </p:cNvGraphicFramePr>
          <p:nvPr/>
        </p:nvGraphicFramePr>
        <p:xfrm>
          <a:off x="457200" y="1600200"/>
          <a:ext cx="8229600" cy="4577080"/>
        </p:xfrm>
        <a:graphic>
          <a:graphicData uri="http://schemas.openxmlformats.org/drawingml/2006/table">
            <a:tbl>
              <a:tblPr firstRow="1" bandRow="1">
                <a:tableStyleId>{D03447BB-5D67-496B-8E87-E561075AD55C}</a:tableStyleId>
              </a:tblPr>
              <a:tblGrid>
                <a:gridCol w="2743200"/>
                <a:gridCol w="2743200"/>
                <a:gridCol w="27432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Server</a:t>
                      </a:r>
                      <a:endParaRPr lang="en-US" sz="1800" b="1" kern="1200" dirty="0" smtClean="0">
                        <a:solidFill>
                          <a:schemeClr val="lt1"/>
                        </a:solidFill>
                        <a:latin typeface="+mn-lt"/>
                        <a:ea typeface="+mn-ea"/>
                        <a:cs typeface="+mn-cs"/>
                      </a:endParaRPr>
                    </a:p>
                  </a:txBody>
                  <a:tcPr>
                    <a:lnR w="12700" cap="flat" cmpd="sng" algn="ctr">
                      <a:solidFill>
                        <a:srgbClr val="FFFFFF"/>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Recommended Hardware</a:t>
                      </a:r>
                      <a:endParaRPr lang="en-US" sz="1800" b="1" kern="1200" dirty="0" smtClean="0">
                        <a:solidFill>
                          <a:schemeClr val="lt1"/>
                        </a:solidFill>
                        <a:latin typeface="+mn-lt"/>
                        <a:ea typeface="+mn-ea"/>
                        <a:cs typeface="+mn-cs"/>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t>Notes</a:t>
                      </a:r>
                      <a:endParaRPr lang="en-US" sz="1800" b="1" kern="1200" dirty="0" smtClean="0">
                        <a:solidFill>
                          <a:schemeClr val="lt1"/>
                        </a:solidFill>
                        <a:latin typeface="+mn-lt"/>
                        <a:ea typeface="+mn-ea"/>
                        <a:cs typeface="+mn-cs"/>
                      </a:endParaRPr>
                    </a:p>
                  </a:txBody>
                  <a:tcPr>
                    <a:lnL w="12700" cap="flat" cmpd="sng" algn="ctr">
                      <a:solidFill>
                        <a:srgbClr val="FFFFFF"/>
                      </a:solidFill>
                      <a:prstDash val="solid"/>
                      <a:round/>
                      <a:headEnd type="none" w="med" len="med"/>
                      <a:tailEnd type="none" w="med" len="med"/>
                    </a:lnL>
                  </a:tcPr>
                </a:tc>
              </a:tr>
              <a:tr h="370840">
                <a:tc>
                  <a:txBody>
                    <a:bodyPr/>
                    <a:lstStyle/>
                    <a:p>
                      <a:r>
                        <a:rPr lang="pt-BR" sz="1800" kern="1200" dirty="0" smtClean="0">
                          <a:solidFill>
                            <a:schemeClr val="lt1"/>
                          </a:solidFill>
                          <a:latin typeface="+mn-lt"/>
                          <a:ea typeface="+mn-ea"/>
                          <a:cs typeface="+mn-cs"/>
                        </a:rPr>
                        <a:t>Compute nodes (runs virtual instances)</a:t>
                      </a:r>
                    </a:p>
                  </a:txBody>
                  <a:tcPr>
                    <a:lnR w="12700" cap="flat" cmpd="sng" algn="ctr">
                      <a:solidFill>
                        <a:srgbClr val="FFFFFF"/>
                      </a:solidFill>
                      <a:prstDash val="solid"/>
                      <a:round/>
                      <a:headEnd type="none" w="med" len="med"/>
                      <a:tailEnd type="none" w="med" len="med"/>
                    </a:lnR>
                    <a:solidFill>
                      <a:schemeClr val="tx2">
                        <a:lumMod val="75000"/>
                      </a:schemeClr>
                    </a:solidFill>
                  </a:tcPr>
                </a:tc>
                <a:tc>
                  <a:txBody>
                    <a:bodyPr/>
                    <a:lstStyle/>
                    <a:p>
                      <a:r>
                        <a:rPr lang="en-US" sz="1800" kern="1200" dirty="0" smtClean="0">
                          <a:solidFill>
                            <a:schemeClr val="lt1"/>
                          </a:solidFill>
                          <a:latin typeface="+mn-lt"/>
                          <a:ea typeface="+mn-ea"/>
                          <a:cs typeface="+mn-cs"/>
                        </a:rPr>
                        <a:t>Processor: 64-bit x86</a:t>
                      </a:r>
                    </a:p>
                    <a:p>
                      <a:endParaRPr lang="en-US" sz="1800" kern="1200" baseline="0" dirty="0" smtClean="0">
                        <a:solidFill>
                          <a:schemeClr val="lt1"/>
                        </a:solidFill>
                        <a:latin typeface="+mn-lt"/>
                        <a:ea typeface="+mn-ea"/>
                        <a:cs typeface="+mn-cs"/>
                      </a:endParaRPr>
                    </a:p>
                    <a:p>
                      <a:r>
                        <a:rPr lang="en-US" sz="1800" kern="1200" baseline="0" dirty="0" smtClean="0">
                          <a:solidFill>
                            <a:schemeClr val="lt1"/>
                          </a:solidFill>
                          <a:latin typeface="+mn-lt"/>
                          <a:ea typeface="+mn-ea"/>
                          <a:cs typeface="+mn-cs"/>
                        </a:rPr>
                        <a:t>Memory: 32 GB RAM</a:t>
                      </a:r>
                    </a:p>
                    <a:p>
                      <a:endParaRPr lang="en-US" sz="1800" kern="1200" baseline="0" dirty="0" smtClean="0">
                        <a:solidFill>
                          <a:schemeClr val="lt1"/>
                        </a:solidFill>
                        <a:latin typeface="+mn-lt"/>
                        <a:ea typeface="+mn-ea"/>
                        <a:cs typeface="+mn-cs"/>
                      </a:endParaRPr>
                    </a:p>
                    <a:p>
                      <a:r>
                        <a:rPr lang="en-US" sz="1800" kern="1200" baseline="0" dirty="0" smtClean="0">
                          <a:solidFill>
                            <a:schemeClr val="lt1"/>
                          </a:solidFill>
                          <a:latin typeface="+mn-lt"/>
                          <a:ea typeface="+mn-ea"/>
                          <a:cs typeface="+mn-cs"/>
                        </a:rPr>
                        <a:t>Disk space: 30 GB (SATA)</a:t>
                      </a:r>
                    </a:p>
                    <a:p>
                      <a:endParaRPr lang="en-US" sz="1800" kern="1200" baseline="0" dirty="0" smtClean="0">
                        <a:solidFill>
                          <a:schemeClr val="lt1"/>
                        </a:solidFill>
                        <a:latin typeface="+mn-lt"/>
                        <a:ea typeface="+mn-ea"/>
                        <a:cs typeface="+mn-cs"/>
                      </a:endParaRPr>
                    </a:p>
                    <a:p>
                      <a:r>
                        <a:rPr lang="en-US" sz="1800" kern="1200" baseline="0" dirty="0" smtClean="0">
                          <a:solidFill>
                            <a:schemeClr val="lt1"/>
                          </a:solidFill>
                          <a:latin typeface="+mn-lt"/>
                          <a:ea typeface="+mn-ea"/>
                          <a:cs typeface="+mn-cs"/>
                        </a:rPr>
                        <a:t>Network: two 1 GB NICs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chemeClr val="tx2">
                        <a:lumMod val="75000"/>
                      </a:schemeClr>
                    </a:solidFill>
                  </a:tcPr>
                </a:tc>
                <a:tc>
                  <a:txBody>
                    <a:bodyPr/>
                    <a:lstStyle/>
                    <a:p>
                      <a:r>
                        <a:rPr lang="en-US" sz="1800" kern="1200" dirty="0" smtClean="0">
                          <a:solidFill>
                            <a:schemeClr val="lt1"/>
                          </a:solidFill>
                          <a:latin typeface="+mn-lt"/>
                          <a:ea typeface="+mn-ea"/>
                          <a:cs typeface="+mn-cs"/>
                        </a:rPr>
                        <a:t>Note that you cannot run 64-bit VM instances on a 32-bit compute node. A 64-bit compute node can run either 32- or 64-bit VMs, however.</a:t>
                      </a:r>
                    </a:p>
                    <a:p>
                      <a:endParaRPr lang="en-US" sz="1800" kern="1200" baseline="0" dirty="0" smtClean="0">
                        <a:solidFill>
                          <a:schemeClr val="lt1"/>
                        </a:solidFill>
                        <a:latin typeface="+mn-lt"/>
                        <a:ea typeface="+mn-ea"/>
                        <a:cs typeface="+mn-cs"/>
                      </a:endParaRPr>
                    </a:p>
                    <a:p>
                      <a:r>
                        <a:rPr lang="en-US" sz="1800" kern="1200" baseline="0" dirty="0" smtClean="0">
                          <a:solidFill>
                            <a:schemeClr val="lt1"/>
                          </a:solidFill>
                          <a:latin typeface="+mn-lt"/>
                          <a:ea typeface="+mn-ea"/>
                          <a:cs typeface="+mn-cs"/>
                        </a:rPr>
                        <a:t>With 2 GB RAM you can run one m1.small instance on a node or three m1.tiny instances without memory swapping, so 2 GB RAM would be a minimum for a test-environment compute node.</a:t>
                      </a:r>
                    </a:p>
                  </a:txBody>
                  <a:tcPr>
                    <a:lnL w="12700" cap="flat" cmpd="sng" algn="ctr">
                      <a:solidFill>
                        <a:srgbClr val="FFFFFF"/>
                      </a:solidFill>
                      <a:prstDash val="solid"/>
                      <a:round/>
                      <a:headEnd type="none" w="med" len="med"/>
                      <a:tailEnd type="none" w="med" len="med"/>
                    </a:lnL>
                    <a:solidFill>
                      <a:schemeClr val="tx2">
                        <a:lumMod val="75000"/>
                      </a:schemeClr>
                    </a:solidFill>
                  </a:tcPr>
                </a:tc>
              </a:tr>
            </a:tbl>
          </a:graphicData>
        </a:graphic>
      </p:graphicFrame>
      <p:sp>
        <p:nvSpPr>
          <p:cNvPr id="5" name="TextBox 4"/>
          <p:cNvSpPr txBox="1"/>
          <p:nvPr/>
        </p:nvSpPr>
        <p:spPr>
          <a:xfrm>
            <a:off x="6248400" y="6324600"/>
            <a:ext cx="2726131" cy="369332"/>
          </a:xfrm>
          <a:prstGeom prst="rect">
            <a:avLst/>
          </a:prstGeom>
          <a:noFill/>
        </p:spPr>
        <p:txBody>
          <a:bodyPr wrap="none" rtlCol="0">
            <a:spAutoFit/>
          </a:bodyPr>
          <a:lstStyle/>
          <a:p>
            <a:r>
              <a:rPr lang="en-US" dirty="0" smtClean="0">
                <a:solidFill>
                  <a:schemeClr val="bg1"/>
                </a:solidFill>
              </a:rPr>
              <a:t>http://docs.openstack.org/</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6400800" y="4191000"/>
            <a:ext cx="2514600" cy="19050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2400" b="1" dirty="0" smtClean="0"/>
              <a:t>Compute Node:</a:t>
            </a:r>
            <a:endParaRPr lang="en-US" sz="2000" b="1" dirty="0" smtClean="0"/>
          </a:p>
          <a:p>
            <a:pPr marL="173038" indent="173038">
              <a:buFont typeface="Arial" pitchFamily="34" charset="0"/>
              <a:buChar char="•"/>
            </a:pPr>
            <a:r>
              <a:rPr lang="en-US" sz="2000" dirty="0" smtClean="0"/>
              <a:t>nova-compute</a:t>
            </a:r>
          </a:p>
          <a:p>
            <a:pPr marL="173038" indent="173038">
              <a:buFont typeface="Arial" pitchFamily="34" charset="0"/>
              <a:buChar char="•"/>
            </a:pPr>
            <a:r>
              <a:rPr lang="en-US" sz="2000" dirty="0" smtClean="0"/>
              <a:t>Quantum-</a:t>
            </a:r>
            <a:r>
              <a:rPr lang="en-US" sz="2000" dirty="0" err="1" smtClean="0"/>
              <a:t>plugin</a:t>
            </a:r>
            <a:endParaRPr lang="en-US" sz="2000" dirty="0" smtClean="0"/>
          </a:p>
        </p:txBody>
      </p:sp>
      <p:sp>
        <p:nvSpPr>
          <p:cNvPr id="2" name="Title 1"/>
          <p:cNvSpPr>
            <a:spLocks noGrp="1"/>
          </p:cNvSpPr>
          <p:nvPr>
            <p:ph type="title"/>
          </p:nvPr>
        </p:nvSpPr>
        <p:spPr>
          <a:xfrm>
            <a:off x="457200" y="274638"/>
            <a:ext cx="8305800" cy="1143000"/>
          </a:xfrm>
        </p:spPr>
        <p:txBody>
          <a:bodyPr/>
          <a:lstStyle/>
          <a:p>
            <a:r>
              <a:rPr lang="en-US" b="1" dirty="0" err="1" smtClean="0">
                <a:solidFill>
                  <a:srgbClr val="0070C0"/>
                </a:solidFill>
              </a:rPr>
              <a:t>ScienceCloud</a:t>
            </a:r>
            <a:r>
              <a:rPr lang="en-US" b="1" dirty="0" smtClean="0">
                <a:solidFill>
                  <a:srgbClr val="0070C0"/>
                </a:solidFill>
              </a:rPr>
              <a:t> System Architecture</a:t>
            </a:r>
            <a:endParaRPr lang="en-US" b="1" dirty="0">
              <a:solidFill>
                <a:srgbClr val="0070C0"/>
              </a:solidFill>
            </a:endParaRPr>
          </a:p>
        </p:txBody>
      </p:sp>
      <p:grpSp>
        <p:nvGrpSpPr>
          <p:cNvPr id="3" name="Group 3"/>
          <p:cNvGrpSpPr/>
          <p:nvPr/>
        </p:nvGrpSpPr>
        <p:grpSpPr>
          <a:xfrm>
            <a:off x="0" y="1447800"/>
            <a:ext cx="8686800" cy="4191000"/>
            <a:chOff x="0" y="1524000"/>
            <a:chExt cx="8686800" cy="4191000"/>
          </a:xfrm>
        </p:grpSpPr>
        <p:sp>
          <p:nvSpPr>
            <p:cNvPr id="5" name="Rounded Rectangle 4"/>
            <p:cNvSpPr/>
            <p:nvPr/>
          </p:nvSpPr>
          <p:spPr>
            <a:xfrm>
              <a:off x="1981200" y="1905000"/>
              <a:ext cx="2667000" cy="38100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2400" b="1" dirty="0" smtClean="0"/>
                <a:t>Cloud Controller: </a:t>
              </a:r>
            </a:p>
            <a:p>
              <a:pPr marL="173038" indent="173038">
                <a:buFont typeface="Arial" pitchFamily="34" charset="0"/>
                <a:buChar char="•"/>
              </a:pPr>
              <a:r>
                <a:rPr lang="en-US" sz="2000" dirty="0" smtClean="0"/>
                <a:t>nova-compute</a:t>
              </a:r>
            </a:p>
            <a:p>
              <a:pPr marL="173038" indent="173038">
                <a:buFont typeface="Arial" pitchFamily="34" charset="0"/>
                <a:buChar char="•"/>
              </a:pPr>
              <a:r>
                <a:rPr lang="en-US" sz="2000" dirty="0" smtClean="0"/>
                <a:t>nova-network</a:t>
              </a:r>
            </a:p>
            <a:p>
              <a:pPr marL="173038" indent="173038">
                <a:buFont typeface="Arial" pitchFamily="34" charset="0"/>
                <a:buChar char="•"/>
              </a:pPr>
              <a:r>
                <a:rPr lang="en-US" sz="2000" dirty="0" smtClean="0"/>
                <a:t>nova-scheduler</a:t>
              </a:r>
            </a:p>
            <a:p>
              <a:pPr marL="173038" indent="173038">
                <a:buFont typeface="Arial" pitchFamily="34" charset="0"/>
                <a:buChar char="•"/>
              </a:pPr>
              <a:r>
                <a:rPr lang="en-US" sz="2000" dirty="0" smtClean="0"/>
                <a:t>nova-</a:t>
              </a:r>
              <a:r>
                <a:rPr lang="en-US" sz="2000" dirty="0" err="1" smtClean="0"/>
                <a:t>api</a:t>
              </a:r>
              <a:endParaRPr lang="en-US" sz="2000" dirty="0" smtClean="0"/>
            </a:p>
            <a:p>
              <a:pPr marL="173038" indent="173038">
                <a:buFont typeface="Arial" pitchFamily="34" charset="0"/>
                <a:buChar char="•"/>
              </a:pPr>
              <a:r>
                <a:rPr lang="en-US" sz="2000" dirty="0" smtClean="0"/>
                <a:t>Keystone</a:t>
              </a:r>
            </a:p>
            <a:p>
              <a:pPr marL="173038" indent="173038">
                <a:buFont typeface="Arial" pitchFamily="34" charset="0"/>
                <a:buChar char="•"/>
              </a:pPr>
              <a:r>
                <a:rPr lang="en-US" sz="2000" dirty="0" smtClean="0"/>
                <a:t>Dashboard</a:t>
              </a:r>
            </a:p>
            <a:p>
              <a:pPr marL="173038" indent="173038">
                <a:buFont typeface="Arial" pitchFamily="34" charset="0"/>
                <a:buChar char="•"/>
              </a:pPr>
              <a:r>
                <a:rPr lang="en-US" sz="2000" dirty="0" smtClean="0"/>
                <a:t>glance</a:t>
              </a:r>
            </a:p>
            <a:p>
              <a:pPr marL="173038" indent="173038">
                <a:buFont typeface="Arial" pitchFamily="34" charset="0"/>
                <a:buChar char="•"/>
              </a:pPr>
              <a:r>
                <a:rPr lang="en-US" sz="2000" dirty="0" smtClean="0"/>
                <a:t>Quantum-agents</a:t>
              </a:r>
            </a:p>
            <a:p>
              <a:pPr marL="173038" indent="173038">
                <a:buFont typeface="Arial" pitchFamily="34" charset="0"/>
                <a:buChar char="•"/>
              </a:pPr>
              <a:r>
                <a:rPr lang="en-US" sz="2000" dirty="0" smtClean="0"/>
                <a:t>Quantum-</a:t>
              </a:r>
              <a:r>
                <a:rPr lang="en-US" sz="2000" dirty="0" err="1" smtClean="0"/>
                <a:t>plugin</a:t>
              </a:r>
              <a:endParaRPr lang="en-US" sz="2000" dirty="0" smtClean="0"/>
            </a:p>
          </p:txBody>
        </p:sp>
        <p:sp>
          <p:nvSpPr>
            <p:cNvPr id="6" name="Rounded Rectangle 5"/>
            <p:cNvSpPr/>
            <p:nvPr/>
          </p:nvSpPr>
          <p:spPr>
            <a:xfrm>
              <a:off x="6172200" y="1524000"/>
              <a:ext cx="2514600" cy="22098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2400" b="1" dirty="0" smtClean="0"/>
                <a:t>Compute Node:</a:t>
              </a:r>
              <a:endParaRPr lang="en-US" sz="2000" b="1" dirty="0" smtClean="0"/>
            </a:p>
            <a:p>
              <a:pPr marL="173038" indent="173038">
                <a:buFont typeface="Arial" pitchFamily="34" charset="0"/>
                <a:buChar char="•"/>
              </a:pPr>
              <a:r>
                <a:rPr lang="en-US" sz="2000" dirty="0" smtClean="0"/>
                <a:t>nova-compute</a:t>
              </a:r>
            </a:p>
            <a:p>
              <a:pPr marL="173038" indent="173038">
                <a:buFont typeface="Arial" pitchFamily="34" charset="0"/>
                <a:buChar char="•"/>
              </a:pPr>
              <a:r>
                <a:rPr lang="en-US" sz="2000" dirty="0" smtClean="0"/>
                <a:t>Quantum-</a:t>
              </a:r>
              <a:r>
                <a:rPr lang="en-US" sz="2000" dirty="0" err="1" smtClean="0"/>
                <a:t>plugin</a:t>
              </a:r>
              <a:endParaRPr lang="en-US" sz="2000" dirty="0" smtClean="0"/>
            </a:p>
          </p:txBody>
        </p:sp>
        <p:pic>
          <p:nvPicPr>
            <p:cNvPr id="8" name="Picture 5" descr="C:\Users\yugi\Desktop\presentation\img\switch_svg2.png"/>
            <p:cNvPicPr>
              <a:picLocks noChangeAspect="1" noChangeArrowheads="1"/>
            </p:cNvPicPr>
            <p:nvPr/>
          </p:nvPicPr>
          <p:blipFill>
            <a:blip r:embed="rId3" cstate="print"/>
            <a:srcRect/>
            <a:stretch>
              <a:fillRect/>
            </a:stretch>
          </p:blipFill>
          <p:spPr bwMode="auto">
            <a:xfrm>
              <a:off x="5410200" y="4038600"/>
              <a:ext cx="723900" cy="609600"/>
            </a:xfrm>
            <a:prstGeom prst="rect">
              <a:avLst/>
            </a:prstGeom>
            <a:noFill/>
          </p:spPr>
        </p:pic>
        <p:pic>
          <p:nvPicPr>
            <p:cNvPr id="9" name="Picture 5" descr="C:\Users\yugi\Desktop\presentation\img\switch_svg2.png"/>
            <p:cNvPicPr>
              <a:picLocks noChangeAspect="1" noChangeArrowheads="1"/>
            </p:cNvPicPr>
            <p:nvPr/>
          </p:nvPicPr>
          <p:blipFill>
            <a:blip r:embed="rId3" cstate="print"/>
            <a:srcRect/>
            <a:stretch>
              <a:fillRect/>
            </a:stretch>
          </p:blipFill>
          <p:spPr bwMode="auto">
            <a:xfrm>
              <a:off x="533400" y="4648200"/>
              <a:ext cx="723900" cy="609600"/>
            </a:xfrm>
            <a:prstGeom prst="rect">
              <a:avLst/>
            </a:prstGeom>
            <a:noFill/>
          </p:spPr>
        </p:pic>
        <p:cxnSp>
          <p:nvCxnSpPr>
            <p:cNvPr id="10" name="Straight Connector 9"/>
            <p:cNvCxnSpPr>
              <a:endCxn id="9" idx="3"/>
            </p:cNvCxnSpPr>
            <p:nvPr/>
          </p:nvCxnSpPr>
          <p:spPr>
            <a:xfrm rot="10800000">
              <a:off x="1257300" y="4953000"/>
              <a:ext cx="7239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8" idx="1"/>
            </p:cNvCxnSpPr>
            <p:nvPr/>
          </p:nvCxnSpPr>
          <p:spPr>
            <a:xfrm>
              <a:off x="4648200" y="4343400"/>
              <a:ext cx="762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9" idx="0"/>
              <a:endCxn id="15" idx="2"/>
            </p:cNvCxnSpPr>
            <p:nvPr/>
          </p:nvCxnSpPr>
          <p:spPr>
            <a:xfrm rot="5400000" flipH="1" flipV="1">
              <a:off x="-13635" y="3720165"/>
              <a:ext cx="1837021" cy="190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Elbow Connector 23"/>
            <p:cNvCxnSpPr>
              <a:stCxn id="8" idx="0"/>
              <a:endCxn id="6" idx="1"/>
            </p:cNvCxnSpPr>
            <p:nvPr/>
          </p:nvCxnSpPr>
          <p:spPr>
            <a:xfrm rot="5400000" flipH="1" flipV="1">
              <a:off x="5267325" y="3133725"/>
              <a:ext cx="1409700" cy="40005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hape 13"/>
            <p:cNvCxnSpPr>
              <a:stCxn id="8" idx="2"/>
            </p:cNvCxnSpPr>
            <p:nvPr/>
          </p:nvCxnSpPr>
          <p:spPr>
            <a:xfrm rot="16200000" flipH="1">
              <a:off x="5686425" y="4733925"/>
              <a:ext cx="876300" cy="70485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7" descr="C:\Users\yugi\Desktop\presentation\img\Platform-as-a-Service-PaaS-How-and-Where-to-Start-From.png"/>
            <p:cNvPicPr>
              <a:picLocks noChangeAspect="1" noChangeArrowheads="1"/>
            </p:cNvPicPr>
            <p:nvPr/>
          </p:nvPicPr>
          <p:blipFill>
            <a:blip r:embed="rId4" cstate="print"/>
            <a:srcRect/>
            <a:stretch>
              <a:fillRect/>
            </a:stretch>
          </p:blipFill>
          <p:spPr bwMode="auto">
            <a:xfrm>
              <a:off x="0" y="1524000"/>
              <a:ext cx="1828800" cy="1287179"/>
            </a:xfrm>
            <a:prstGeom prst="rect">
              <a:avLst/>
            </a:prstGeom>
            <a:noFill/>
          </p:spPr>
        </p:pic>
      </p:grpSp>
      <p:sp>
        <p:nvSpPr>
          <p:cNvPr id="27" name="Rounded Rectangle 26"/>
          <p:cNvSpPr/>
          <p:nvPr/>
        </p:nvSpPr>
        <p:spPr>
          <a:xfrm>
            <a:off x="6172200" y="4419600"/>
            <a:ext cx="2514600" cy="19050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2400" b="1" dirty="0" smtClean="0"/>
              <a:t>Compute Node:</a:t>
            </a:r>
            <a:endParaRPr lang="en-US" sz="2000" b="1" dirty="0" smtClean="0"/>
          </a:p>
          <a:p>
            <a:pPr marL="173038" indent="173038">
              <a:buFont typeface="Arial" pitchFamily="34" charset="0"/>
              <a:buChar char="•"/>
            </a:pPr>
            <a:r>
              <a:rPr lang="en-US" sz="2000" dirty="0" smtClean="0"/>
              <a:t>nova-compute</a:t>
            </a:r>
          </a:p>
          <a:p>
            <a:pPr marL="173038" indent="173038">
              <a:buFont typeface="Arial" pitchFamily="34" charset="0"/>
              <a:buChar char="•"/>
            </a:pPr>
            <a:r>
              <a:rPr lang="en-US" sz="2000" dirty="0" smtClean="0"/>
              <a:t>Quantum-</a:t>
            </a:r>
            <a:r>
              <a:rPr lang="en-US" sz="2000" dirty="0" err="1" smtClean="0"/>
              <a:t>plugin</a:t>
            </a:r>
            <a:endParaRPr lang="en-US" sz="2000" dirty="0" smtClean="0"/>
          </a:p>
        </p:txBody>
      </p:sp>
      <p:sp>
        <p:nvSpPr>
          <p:cNvPr id="28" name="Rounded Rectangle 27"/>
          <p:cNvSpPr/>
          <p:nvPr/>
        </p:nvSpPr>
        <p:spPr>
          <a:xfrm>
            <a:off x="5943600" y="4648200"/>
            <a:ext cx="2514600" cy="19050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2400" b="1" dirty="0" smtClean="0"/>
              <a:t>Compute Node:</a:t>
            </a:r>
            <a:endParaRPr lang="en-US" sz="2000" b="1" dirty="0" smtClean="0"/>
          </a:p>
          <a:p>
            <a:pPr marL="173038" indent="173038">
              <a:buFont typeface="Arial" pitchFamily="34" charset="0"/>
              <a:buChar char="•"/>
            </a:pPr>
            <a:r>
              <a:rPr lang="en-US" sz="2000" dirty="0" smtClean="0"/>
              <a:t>nova-compute</a:t>
            </a:r>
          </a:p>
          <a:p>
            <a:pPr marL="173038" indent="173038">
              <a:buFont typeface="Arial" pitchFamily="34" charset="0"/>
              <a:buChar char="•"/>
            </a:pPr>
            <a:r>
              <a:rPr lang="en-US" sz="2000" dirty="0" smtClean="0"/>
              <a:t>Quantum-</a:t>
            </a:r>
            <a:r>
              <a:rPr lang="en-US" sz="2000" dirty="0" err="1" smtClean="0"/>
              <a:t>plugin</a:t>
            </a:r>
            <a:endParaRPr lang="en-US" sz="2000" dirty="0" smtClean="0"/>
          </a:p>
        </p:txBody>
      </p:sp>
      <p:pic>
        <p:nvPicPr>
          <p:cNvPr id="31" name="Picture 5" descr="C:\Users\yugi\Desktop\presentation\img\switch_svg2.png"/>
          <p:cNvPicPr>
            <a:picLocks noChangeAspect="1" noChangeArrowheads="1"/>
          </p:cNvPicPr>
          <p:nvPr/>
        </p:nvPicPr>
        <p:blipFill>
          <a:blip r:embed="rId3" cstate="print"/>
          <a:srcRect/>
          <a:stretch>
            <a:fillRect/>
          </a:stretch>
        </p:blipFill>
        <p:spPr bwMode="auto">
          <a:xfrm>
            <a:off x="4800600" y="2819400"/>
            <a:ext cx="723900" cy="609600"/>
          </a:xfrm>
          <a:prstGeom prst="rect">
            <a:avLst/>
          </a:prstGeom>
          <a:noFill/>
        </p:spPr>
      </p:pic>
      <p:cxnSp>
        <p:nvCxnSpPr>
          <p:cNvPr id="32" name="Straight Connector 31"/>
          <p:cNvCxnSpPr>
            <a:endCxn id="31" idx="1"/>
          </p:cNvCxnSpPr>
          <p:nvPr/>
        </p:nvCxnSpPr>
        <p:spPr>
          <a:xfrm>
            <a:off x="4648200" y="3124200"/>
            <a:ext cx="152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Elbow Connector 23"/>
          <p:cNvCxnSpPr>
            <a:stCxn id="31" idx="0"/>
          </p:cNvCxnSpPr>
          <p:nvPr/>
        </p:nvCxnSpPr>
        <p:spPr>
          <a:xfrm rot="5400000" flipH="1" flipV="1">
            <a:off x="5172075" y="1819275"/>
            <a:ext cx="990600" cy="100965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hape 33"/>
          <p:cNvCxnSpPr>
            <a:stCxn id="31" idx="2"/>
          </p:cNvCxnSpPr>
          <p:nvPr/>
        </p:nvCxnSpPr>
        <p:spPr>
          <a:xfrm rot="16200000" flipH="1">
            <a:off x="4714875" y="3876675"/>
            <a:ext cx="1676400" cy="781050"/>
          </a:xfrm>
          <a:prstGeom prst="bentConnector3">
            <a:avLst>
              <a:gd name="adj1" fmla="val 10018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572000" y="1371600"/>
            <a:ext cx="1518493" cy="369332"/>
          </a:xfrm>
          <a:prstGeom prst="rect">
            <a:avLst/>
          </a:prstGeom>
          <a:noFill/>
        </p:spPr>
        <p:txBody>
          <a:bodyPr wrap="none" rtlCol="0">
            <a:spAutoFit/>
          </a:bodyPr>
          <a:lstStyle/>
          <a:p>
            <a:r>
              <a:rPr lang="en-US" b="1" dirty="0" smtClean="0">
                <a:solidFill>
                  <a:schemeClr val="accent1">
                    <a:lumMod val="50000"/>
                  </a:schemeClr>
                </a:solidFill>
              </a:rPr>
              <a:t>Data Network</a:t>
            </a:r>
            <a:endParaRPr lang="en-US" b="1" dirty="0">
              <a:solidFill>
                <a:schemeClr val="accent1">
                  <a:lumMod val="50000"/>
                </a:schemeClr>
              </a:solidFill>
            </a:endParaRPr>
          </a:p>
        </p:txBody>
      </p:sp>
      <p:sp>
        <p:nvSpPr>
          <p:cNvPr id="43" name="TextBox 42"/>
          <p:cNvSpPr txBox="1"/>
          <p:nvPr/>
        </p:nvSpPr>
        <p:spPr>
          <a:xfrm>
            <a:off x="6019800" y="3733800"/>
            <a:ext cx="1883016" cy="369332"/>
          </a:xfrm>
          <a:prstGeom prst="rect">
            <a:avLst/>
          </a:prstGeom>
          <a:noFill/>
        </p:spPr>
        <p:txBody>
          <a:bodyPr wrap="none" rtlCol="0">
            <a:spAutoFit/>
          </a:bodyPr>
          <a:lstStyle/>
          <a:p>
            <a:r>
              <a:rPr lang="en-US" b="1" dirty="0" err="1" smtClean="0">
                <a:solidFill>
                  <a:schemeClr val="accent1">
                    <a:lumMod val="50000"/>
                  </a:schemeClr>
                </a:solidFill>
              </a:rPr>
              <a:t>Mangmt</a:t>
            </a:r>
            <a:r>
              <a:rPr lang="en-US" b="1" dirty="0" smtClean="0">
                <a:solidFill>
                  <a:schemeClr val="accent1">
                    <a:lumMod val="50000"/>
                  </a:schemeClr>
                </a:solidFill>
              </a:rPr>
              <a:t> Network</a:t>
            </a:r>
            <a:endParaRPr lang="en-US" b="1" dirty="0">
              <a:solidFill>
                <a:schemeClr val="accent1">
                  <a:lumMod val="50000"/>
                </a:schemeClr>
              </a:solidFill>
            </a:endParaRPr>
          </a:p>
        </p:txBody>
      </p:sp>
      <p:sp>
        <p:nvSpPr>
          <p:cNvPr id="44" name="TextBox 43"/>
          <p:cNvSpPr txBox="1"/>
          <p:nvPr/>
        </p:nvSpPr>
        <p:spPr>
          <a:xfrm>
            <a:off x="457200" y="5410200"/>
            <a:ext cx="1016304" cy="646331"/>
          </a:xfrm>
          <a:prstGeom prst="rect">
            <a:avLst/>
          </a:prstGeom>
          <a:noFill/>
        </p:spPr>
        <p:txBody>
          <a:bodyPr wrap="none" rtlCol="0">
            <a:spAutoFit/>
          </a:bodyPr>
          <a:lstStyle/>
          <a:p>
            <a:r>
              <a:rPr lang="en-US" b="1" dirty="0" smtClean="0">
                <a:solidFill>
                  <a:schemeClr val="accent1">
                    <a:lumMod val="50000"/>
                  </a:schemeClr>
                </a:solidFill>
              </a:rPr>
              <a:t>External</a:t>
            </a:r>
          </a:p>
          <a:p>
            <a:r>
              <a:rPr lang="en-US" b="1" dirty="0" smtClean="0">
                <a:solidFill>
                  <a:schemeClr val="accent1">
                    <a:lumMod val="50000"/>
                  </a:schemeClr>
                </a:solidFill>
              </a:rPr>
              <a:t>Network</a:t>
            </a:r>
            <a:endParaRPr lang="en-US"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18" name="Picture 2" descr="D:\CLOUD\presentation\timeline_grizzly.png"/>
          <p:cNvPicPr>
            <a:picLocks noChangeAspect="1" noChangeArrowheads="1"/>
          </p:cNvPicPr>
          <p:nvPr/>
        </p:nvPicPr>
        <p:blipFill>
          <a:blip r:embed="rId2" cstate="print"/>
          <a:srcRect/>
          <a:stretch>
            <a:fillRect/>
          </a:stretch>
        </p:blipFill>
        <p:spPr bwMode="auto">
          <a:xfrm>
            <a:off x="152400" y="909834"/>
            <a:ext cx="9144000" cy="6148192"/>
          </a:xfrm>
          <a:prstGeom prst="rect">
            <a:avLst/>
          </a:prstGeom>
          <a:noFill/>
        </p:spPr>
      </p:pic>
      <p:sp>
        <p:nvSpPr>
          <p:cNvPr id="2" name="Title 1"/>
          <p:cNvSpPr>
            <a:spLocks noGrp="1"/>
          </p:cNvSpPr>
          <p:nvPr>
            <p:ph type="title"/>
          </p:nvPr>
        </p:nvSpPr>
        <p:spPr/>
        <p:txBody>
          <a:bodyPr/>
          <a:lstStyle/>
          <a:p>
            <a:pPr algn="l"/>
            <a:r>
              <a:rPr lang="en-US" dirty="0" err="1">
                <a:solidFill>
                  <a:schemeClr val="accent3"/>
                </a:solidFill>
              </a:rPr>
              <a:t>OpenStack</a:t>
            </a:r>
            <a:r>
              <a:rPr lang="en-US" dirty="0">
                <a:solidFill>
                  <a:schemeClr val="accent3"/>
                </a:solidFill>
              </a:rPr>
              <a:t> Releases</a:t>
            </a:r>
          </a:p>
        </p:txBody>
      </p:sp>
      <p:sp>
        <p:nvSpPr>
          <p:cNvPr id="5" name="TextBox 4"/>
          <p:cNvSpPr txBox="1"/>
          <p:nvPr/>
        </p:nvSpPr>
        <p:spPr>
          <a:xfrm>
            <a:off x="304800" y="5867400"/>
            <a:ext cx="1245854" cy="707886"/>
          </a:xfrm>
          <a:prstGeom prst="rect">
            <a:avLst/>
          </a:prstGeom>
          <a:noFill/>
        </p:spPr>
        <p:txBody>
          <a:bodyPr wrap="none" rtlCol="0">
            <a:spAutoFit/>
          </a:bodyPr>
          <a:lstStyle/>
          <a:p>
            <a:pPr algn="ctr"/>
            <a:r>
              <a:rPr lang="en-US" sz="2400" dirty="0" smtClean="0">
                <a:solidFill>
                  <a:schemeClr val="bg1"/>
                </a:solidFill>
              </a:rPr>
              <a:t>Austin</a:t>
            </a:r>
          </a:p>
          <a:p>
            <a:pPr algn="ctr"/>
            <a:r>
              <a:rPr lang="en-US" sz="1600" dirty="0">
                <a:solidFill>
                  <a:schemeClr val="bg1"/>
                </a:solidFill>
              </a:rPr>
              <a:t>Oct 21, 2010</a:t>
            </a:r>
          </a:p>
        </p:txBody>
      </p:sp>
      <p:sp>
        <p:nvSpPr>
          <p:cNvPr id="6" name="TextBox 5"/>
          <p:cNvSpPr txBox="1"/>
          <p:nvPr/>
        </p:nvSpPr>
        <p:spPr>
          <a:xfrm>
            <a:off x="1524000" y="3810000"/>
            <a:ext cx="1151469" cy="707886"/>
          </a:xfrm>
          <a:prstGeom prst="rect">
            <a:avLst/>
          </a:prstGeom>
          <a:noFill/>
        </p:spPr>
        <p:txBody>
          <a:bodyPr wrap="none" rtlCol="0">
            <a:spAutoFit/>
          </a:bodyPr>
          <a:lstStyle/>
          <a:p>
            <a:pPr algn="ctr"/>
            <a:r>
              <a:rPr lang="en-US" sz="2400" dirty="0" smtClean="0">
                <a:solidFill>
                  <a:schemeClr val="bg1"/>
                </a:solidFill>
              </a:rPr>
              <a:t>Bexar</a:t>
            </a:r>
          </a:p>
          <a:p>
            <a:pPr algn="ctr"/>
            <a:r>
              <a:rPr lang="en-US" sz="1600" dirty="0" smtClean="0">
                <a:solidFill>
                  <a:schemeClr val="bg1"/>
                </a:solidFill>
              </a:rPr>
              <a:t>Feb </a:t>
            </a:r>
            <a:r>
              <a:rPr lang="en-US" sz="1600" dirty="0">
                <a:solidFill>
                  <a:schemeClr val="bg1"/>
                </a:solidFill>
              </a:rPr>
              <a:t>3, 2011</a:t>
            </a:r>
          </a:p>
        </p:txBody>
      </p:sp>
      <p:sp>
        <p:nvSpPr>
          <p:cNvPr id="7" name="TextBox 6"/>
          <p:cNvSpPr txBox="1"/>
          <p:nvPr/>
        </p:nvSpPr>
        <p:spPr>
          <a:xfrm>
            <a:off x="2667000" y="4953000"/>
            <a:ext cx="1252266" cy="707886"/>
          </a:xfrm>
          <a:prstGeom prst="rect">
            <a:avLst/>
          </a:prstGeom>
          <a:noFill/>
        </p:spPr>
        <p:txBody>
          <a:bodyPr wrap="none" rtlCol="0">
            <a:spAutoFit/>
          </a:bodyPr>
          <a:lstStyle/>
          <a:p>
            <a:pPr algn="ctr"/>
            <a:r>
              <a:rPr lang="en-US" sz="2400" dirty="0" smtClean="0">
                <a:solidFill>
                  <a:schemeClr val="bg1"/>
                </a:solidFill>
              </a:rPr>
              <a:t>Cactus</a:t>
            </a:r>
          </a:p>
          <a:p>
            <a:pPr algn="ctr"/>
            <a:r>
              <a:rPr lang="en-US" sz="1600" dirty="0">
                <a:solidFill>
                  <a:schemeClr val="bg1"/>
                </a:solidFill>
              </a:rPr>
              <a:t>Apr 15, 2011</a:t>
            </a:r>
          </a:p>
        </p:txBody>
      </p:sp>
      <p:sp>
        <p:nvSpPr>
          <p:cNvPr id="8" name="TextBox 7"/>
          <p:cNvSpPr txBox="1"/>
          <p:nvPr/>
        </p:nvSpPr>
        <p:spPr>
          <a:xfrm>
            <a:off x="3733800" y="2819400"/>
            <a:ext cx="1258678" cy="707886"/>
          </a:xfrm>
          <a:prstGeom prst="rect">
            <a:avLst/>
          </a:prstGeom>
          <a:noFill/>
        </p:spPr>
        <p:txBody>
          <a:bodyPr wrap="none" rtlCol="0">
            <a:spAutoFit/>
          </a:bodyPr>
          <a:lstStyle/>
          <a:p>
            <a:pPr algn="ctr"/>
            <a:r>
              <a:rPr lang="en-US" sz="2400" dirty="0" smtClean="0">
                <a:solidFill>
                  <a:schemeClr val="bg1"/>
                </a:solidFill>
              </a:rPr>
              <a:t>Diablo</a:t>
            </a:r>
          </a:p>
          <a:p>
            <a:pPr algn="ctr"/>
            <a:r>
              <a:rPr lang="en-US" sz="1600" dirty="0">
                <a:solidFill>
                  <a:schemeClr val="bg1"/>
                </a:solidFill>
              </a:rPr>
              <a:t>Sep 22, 2011</a:t>
            </a:r>
          </a:p>
        </p:txBody>
      </p:sp>
      <p:sp>
        <p:nvSpPr>
          <p:cNvPr id="9" name="TextBox 8"/>
          <p:cNvSpPr txBox="1"/>
          <p:nvPr/>
        </p:nvSpPr>
        <p:spPr>
          <a:xfrm>
            <a:off x="5029200" y="4038600"/>
            <a:ext cx="1148070" cy="707886"/>
          </a:xfrm>
          <a:prstGeom prst="rect">
            <a:avLst/>
          </a:prstGeom>
          <a:noFill/>
        </p:spPr>
        <p:txBody>
          <a:bodyPr wrap="none" rtlCol="0">
            <a:spAutoFit/>
          </a:bodyPr>
          <a:lstStyle/>
          <a:p>
            <a:pPr algn="ctr"/>
            <a:r>
              <a:rPr lang="en-US" sz="2400" dirty="0" smtClean="0">
                <a:solidFill>
                  <a:schemeClr val="bg1"/>
                </a:solidFill>
              </a:rPr>
              <a:t>Essex</a:t>
            </a:r>
          </a:p>
          <a:p>
            <a:pPr algn="ctr"/>
            <a:r>
              <a:rPr lang="en-US" sz="1600" dirty="0">
                <a:solidFill>
                  <a:schemeClr val="bg1"/>
                </a:solidFill>
              </a:rPr>
              <a:t>Apr 5, 2012</a:t>
            </a:r>
          </a:p>
        </p:txBody>
      </p:sp>
      <p:sp>
        <p:nvSpPr>
          <p:cNvPr id="11" name="TextBox 10"/>
          <p:cNvSpPr txBox="1"/>
          <p:nvPr/>
        </p:nvSpPr>
        <p:spPr>
          <a:xfrm>
            <a:off x="6096000" y="1905000"/>
            <a:ext cx="1258678" cy="707886"/>
          </a:xfrm>
          <a:prstGeom prst="rect">
            <a:avLst/>
          </a:prstGeom>
          <a:noFill/>
        </p:spPr>
        <p:txBody>
          <a:bodyPr wrap="none" rtlCol="0">
            <a:spAutoFit/>
          </a:bodyPr>
          <a:lstStyle/>
          <a:p>
            <a:pPr algn="ctr"/>
            <a:r>
              <a:rPr lang="en-US" sz="2400" dirty="0" smtClean="0">
                <a:solidFill>
                  <a:schemeClr val="bg1"/>
                </a:solidFill>
              </a:rPr>
              <a:t>Folsom</a:t>
            </a:r>
          </a:p>
          <a:p>
            <a:pPr algn="ctr"/>
            <a:r>
              <a:rPr lang="en-US" sz="1600" dirty="0">
                <a:solidFill>
                  <a:schemeClr val="bg1"/>
                </a:solidFill>
              </a:rPr>
              <a:t>Sep 27, 2012</a:t>
            </a:r>
          </a:p>
        </p:txBody>
      </p:sp>
      <p:sp>
        <p:nvSpPr>
          <p:cNvPr id="10" name="TextBox 9"/>
          <p:cNvSpPr txBox="1"/>
          <p:nvPr/>
        </p:nvSpPr>
        <p:spPr>
          <a:xfrm>
            <a:off x="1524000" y="5943600"/>
            <a:ext cx="613566" cy="584775"/>
          </a:xfrm>
          <a:prstGeom prst="rect">
            <a:avLst/>
          </a:prstGeom>
          <a:noFill/>
        </p:spPr>
        <p:txBody>
          <a:bodyPr wrap="none" rtlCol="0">
            <a:spAutoFit/>
          </a:bodyPr>
          <a:lstStyle/>
          <a:p>
            <a:r>
              <a:rPr lang="en-US" sz="1600" dirty="0" smtClean="0">
                <a:solidFill>
                  <a:schemeClr val="accent3">
                    <a:lumMod val="60000"/>
                    <a:lumOff val="40000"/>
                  </a:schemeClr>
                </a:solidFill>
              </a:rPr>
              <a:t>Nova</a:t>
            </a:r>
          </a:p>
          <a:p>
            <a:r>
              <a:rPr lang="en-US" sz="1600" dirty="0" smtClean="0">
                <a:solidFill>
                  <a:schemeClr val="accent3">
                    <a:lumMod val="60000"/>
                    <a:lumOff val="40000"/>
                  </a:schemeClr>
                </a:solidFill>
              </a:rPr>
              <a:t>Swift</a:t>
            </a:r>
            <a:endParaRPr lang="en-US" sz="1600" dirty="0">
              <a:solidFill>
                <a:schemeClr val="accent3">
                  <a:lumMod val="60000"/>
                  <a:lumOff val="40000"/>
                </a:schemeClr>
              </a:solidFill>
            </a:endParaRPr>
          </a:p>
        </p:txBody>
      </p:sp>
      <p:sp>
        <p:nvSpPr>
          <p:cNvPr id="12" name="TextBox 11"/>
          <p:cNvSpPr txBox="1"/>
          <p:nvPr/>
        </p:nvSpPr>
        <p:spPr>
          <a:xfrm>
            <a:off x="1752600" y="2971800"/>
            <a:ext cx="755335" cy="830997"/>
          </a:xfrm>
          <a:prstGeom prst="rect">
            <a:avLst/>
          </a:prstGeom>
          <a:noFill/>
        </p:spPr>
        <p:txBody>
          <a:bodyPr wrap="none" rtlCol="0">
            <a:spAutoFit/>
          </a:bodyPr>
          <a:lstStyle/>
          <a:p>
            <a:r>
              <a:rPr lang="en-US" sz="1600" dirty="0" smtClean="0">
                <a:solidFill>
                  <a:schemeClr val="accent3">
                    <a:lumMod val="60000"/>
                    <a:lumOff val="40000"/>
                  </a:schemeClr>
                </a:solidFill>
              </a:rPr>
              <a:t>Nova</a:t>
            </a:r>
          </a:p>
          <a:p>
            <a:r>
              <a:rPr lang="en-US" sz="1600" dirty="0" smtClean="0">
                <a:solidFill>
                  <a:schemeClr val="accent3">
                    <a:lumMod val="60000"/>
                    <a:lumOff val="40000"/>
                  </a:schemeClr>
                </a:solidFill>
              </a:rPr>
              <a:t>Swift</a:t>
            </a:r>
          </a:p>
          <a:p>
            <a:r>
              <a:rPr lang="en-US" sz="1600" dirty="0" smtClean="0">
                <a:solidFill>
                  <a:schemeClr val="accent3">
                    <a:lumMod val="60000"/>
                    <a:lumOff val="40000"/>
                  </a:schemeClr>
                </a:solidFill>
              </a:rPr>
              <a:t>Glance</a:t>
            </a:r>
            <a:endParaRPr lang="en-US" sz="1600" dirty="0">
              <a:solidFill>
                <a:schemeClr val="accent3">
                  <a:lumMod val="60000"/>
                  <a:lumOff val="40000"/>
                </a:schemeClr>
              </a:solidFill>
            </a:endParaRPr>
          </a:p>
        </p:txBody>
      </p:sp>
      <p:sp>
        <p:nvSpPr>
          <p:cNvPr id="13" name="TextBox 12"/>
          <p:cNvSpPr txBox="1"/>
          <p:nvPr/>
        </p:nvSpPr>
        <p:spPr>
          <a:xfrm>
            <a:off x="2895600" y="5638800"/>
            <a:ext cx="755335" cy="830997"/>
          </a:xfrm>
          <a:prstGeom prst="rect">
            <a:avLst/>
          </a:prstGeom>
          <a:noFill/>
        </p:spPr>
        <p:txBody>
          <a:bodyPr wrap="none" rtlCol="0">
            <a:spAutoFit/>
          </a:bodyPr>
          <a:lstStyle/>
          <a:p>
            <a:r>
              <a:rPr lang="en-US" sz="1600" dirty="0" smtClean="0">
                <a:solidFill>
                  <a:schemeClr val="accent3">
                    <a:lumMod val="60000"/>
                    <a:lumOff val="40000"/>
                  </a:schemeClr>
                </a:solidFill>
              </a:rPr>
              <a:t>Nova</a:t>
            </a:r>
          </a:p>
          <a:p>
            <a:r>
              <a:rPr lang="en-US" sz="1600" dirty="0" smtClean="0">
                <a:solidFill>
                  <a:schemeClr val="accent3">
                    <a:lumMod val="60000"/>
                    <a:lumOff val="40000"/>
                  </a:schemeClr>
                </a:solidFill>
              </a:rPr>
              <a:t>Swift</a:t>
            </a:r>
          </a:p>
          <a:p>
            <a:r>
              <a:rPr lang="en-US" sz="1600" dirty="0" smtClean="0">
                <a:solidFill>
                  <a:schemeClr val="accent3">
                    <a:lumMod val="60000"/>
                    <a:lumOff val="40000"/>
                  </a:schemeClr>
                </a:solidFill>
              </a:rPr>
              <a:t>Glance</a:t>
            </a:r>
            <a:endParaRPr lang="en-US" sz="1600" dirty="0">
              <a:solidFill>
                <a:schemeClr val="accent3">
                  <a:lumMod val="60000"/>
                  <a:lumOff val="40000"/>
                </a:schemeClr>
              </a:solidFill>
            </a:endParaRPr>
          </a:p>
        </p:txBody>
      </p:sp>
      <p:sp>
        <p:nvSpPr>
          <p:cNvPr id="14" name="TextBox 13"/>
          <p:cNvSpPr txBox="1"/>
          <p:nvPr/>
        </p:nvSpPr>
        <p:spPr>
          <a:xfrm>
            <a:off x="4038600" y="1981200"/>
            <a:ext cx="755335" cy="830997"/>
          </a:xfrm>
          <a:prstGeom prst="rect">
            <a:avLst/>
          </a:prstGeom>
          <a:noFill/>
        </p:spPr>
        <p:txBody>
          <a:bodyPr wrap="none" rtlCol="0">
            <a:spAutoFit/>
          </a:bodyPr>
          <a:lstStyle/>
          <a:p>
            <a:r>
              <a:rPr lang="en-US" sz="1600" dirty="0" smtClean="0">
                <a:solidFill>
                  <a:schemeClr val="accent3">
                    <a:lumMod val="60000"/>
                    <a:lumOff val="40000"/>
                  </a:schemeClr>
                </a:solidFill>
              </a:rPr>
              <a:t>Nova</a:t>
            </a:r>
          </a:p>
          <a:p>
            <a:r>
              <a:rPr lang="en-US" sz="1600" dirty="0" smtClean="0">
                <a:solidFill>
                  <a:schemeClr val="accent3">
                    <a:lumMod val="60000"/>
                    <a:lumOff val="40000"/>
                  </a:schemeClr>
                </a:solidFill>
              </a:rPr>
              <a:t>Swift</a:t>
            </a:r>
          </a:p>
          <a:p>
            <a:r>
              <a:rPr lang="en-US" sz="1600" dirty="0" smtClean="0">
                <a:solidFill>
                  <a:schemeClr val="accent3">
                    <a:lumMod val="60000"/>
                    <a:lumOff val="40000"/>
                  </a:schemeClr>
                </a:solidFill>
              </a:rPr>
              <a:t>Glance</a:t>
            </a:r>
            <a:endParaRPr lang="en-US" sz="1600" dirty="0">
              <a:solidFill>
                <a:schemeClr val="accent3">
                  <a:lumMod val="60000"/>
                  <a:lumOff val="40000"/>
                </a:schemeClr>
              </a:solidFill>
            </a:endParaRPr>
          </a:p>
        </p:txBody>
      </p:sp>
      <p:sp>
        <p:nvSpPr>
          <p:cNvPr id="15" name="TextBox 14"/>
          <p:cNvSpPr txBox="1"/>
          <p:nvPr/>
        </p:nvSpPr>
        <p:spPr>
          <a:xfrm>
            <a:off x="5181600" y="4724400"/>
            <a:ext cx="944489" cy="1354217"/>
          </a:xfrm>
          <a:prstGeom prst="rect">
            <a:avLst/>
          </a:prstGeom>
          <a:noFill/>
        </p:spPr>
        <p:txBody>
          <a:bodyPr wrap="none" rtlCol="0">
            <a:spAutoFit/>
          </a:bodyPr>
          <a:lstStyle/>
          <a:p>
            <a:r>
              <a:rPr lang="en-US" sz="1600" dirty="0" smtClean="0">
                <a:solidFill>
                  <a:schemeClr val="accent3">
                    <a:lumMod val="60000"/>
                    <a:lumOff val="40000"/>
                  </a:schemeClr>
                </a:solidFill>
              </a:rPr>
              <a:t>Nova</a:t>
            </a:r>
          </a:p>
          <a:p>
            <a:r>
              <a:rPr lang="en-US" sz="1600" dirty="0" smtClean="0">
                <a:solidFill>
                  <a:schemeClr val="accent3">
                    <a:lumMod val="60000"/>
                    <a:lumOff val="40000"/>
                  </a:schemeClr>
                </a:solidFill>
              </a:rPr>
              <a:t>Swift</a:t>
            </a:r>
          </a:p>
          <a:p>
            <a:r>
              <a:rPr lang="en-US" sz="1600" dirty="0" smtClean="0">
                <a:solidFill>
                  <a:schemeClr val="accent3">
                    <a:lumMod val="60000"/>
                    <a:lumOff val="40000"/>
                  </a:schemeClr>
                </a:solidFill>
              </a:rPr>
              <a:t>Glance</a:t>
            </a:r>
          </a:p>
          <a:p>
            <a:r>
              <a:rPr lang="en-US" sz="1600" dirty="0" smtClean="0">
                <a:solidFill>
                  <a:schemeClr val="accent3">
                    <a:lumMod val="60000"/>
                    <a:lumOff val="40000"/>
                  </a:schemeClr>
                </a:solidFill>
              </a:rPr>
              <a:t>Keystone</a:t>
            </a:r>
          </a:p>
          <a:p>
            <a:r>
              <a:rPr lang="en-US" sz="1600" dirty="0" smtClean="0">
                <a:solidFill>
                  <a:schemeClr val="accent3">
                    <a:lumMod val="60000"/>
                    <a:lumOff val="40000"/>
                  </a:schemeClr>
                </a:solidFill>
              </a:rPr>
              <a:t>Horizon</a:t>
            </a:r>
            <a:endParaRPr lang="en-US" sz="1600" dirty="0">
              <a:solidFill>
                <a:schemeClr val="accent3">
                  <a:lumMod val="60000"/>
                  <a:lumOff val="40000"/>
                </a:schemeClr>
              </a:solidFill>
            </a:endParaRPr>
          </a:p>
        </p:txBody>
      </p:sp>
      <p:sp>
        <p:nvSpPr>
          <p:cNvPr id="16" name="TextBox 15"/>
          <p:cNvSpPr txBox="1"/>
          <p:nvPr/>
        </p:nvSpPr>
        <p:spPr>
          <a:xfrm>
            <a:off x="6248400" y="228600"/>
            <a:ext cx="973023" cy="1815882"/>
          </a:xfrm>
          <a:prstGeom prst="rect">
            <a:avLst/>
          </a:prstGeom>
          <a:noFill/>
        </p:spPr>
        <p:txBody>
          <a:bodyPr wrap="none" rtlCol="0">
            <a:spAutoFit/>
          </a:bodyPr>
          <a:lstStyle/>
          <a:p>
            <a:r>
              <a:rPr lang="en-US" sz="1600" dirty="0" smtClean="0">
                <a:solidFill>
                  <a:schemeClr val="accent3">
                    <a:lumMod val="60000"/>
                    <a:lumOff val="40000"/>
                  </a:schemeClr>
                </a:solidFill>
              </a:rPr>
              <a:t>Nova</a:t>
            </a:r>
          </a:p>
          <a:p>
            <a:r>
              <a:rPr lang="en-US" sz="1600" dirty="0" smtClean="0">
                <a:solidFill>
                  <a:schemeClr val="accent3">
                    <a:lumMod val="60000"/>
                    <a:lumOff val="40000"/>
                  </a:schemeClr>
                </a:solidFill>
              </a:rPr>
              <a:t>Swift</a:t>
            </a:r>
          </a:p>
          <a:p>
            <a:r>
              <a:rPr lang="en-US" sz="1600" dirty="0" smtClean="0">
                <a:solidFill>
                  <a:schemeClr val="accent3">
                    <a:lumMod val="60000"/>
                    <a:lumOff val="40000"/>
                  </a:schemeClr>
                </a:solidFill>
              </a:rPr>
              <a:t>Glance</a:t>
            </a:r>
          </a:p>
          <a:p>
            <a:r>
              <a:rPr lang="en-US" sz="1600" dirty="0" smtClean="0">
                <a:solidFill>
                  <a:schemeClr val="accent3">
                    <a:lumMod val="60000"/>
                    <a:lumOff val="40000"/>
                  </a:schemeClr>
                </a:solidFill>
              </a:rPr>
              <a:t>Keystone</a:t>
            </a:r>
          </a:p>
          <a:p>
            <a:r>
              <a:rPr lang="en-US" sz="1600" dirty="0" smtClean="0">
                <a:solidFill>
                  <a:schemeClr val="accent3">
                    <a:lumMod val="60000"/>
                    <a:lumOff val="40000"/>
                  </a:schemeClr>
                </a:solidFill>
              </a:rPr>
              <a:t>Horizon</a:t>
            </a:r>
          </a:p>
          <a:p>
            <a:r>
              <a:rPr lang="en-US" sz="1600" dirty="0" smtClean="0">
                <a:solidFill>
                  <a:schemeClr val="accent3">
                    <a:lumMod val="60000"/>
                    <a:lumOff val="40000"/>
                  </a:schemeClr>
                </a:solidFill>
              </a:rPr>
              <a:t>Quantum</a:t>
            </a:r>
          </a:p>
          <a:p>
            <a:r>
              <a:rPr lang="en-US" sz="1600" dirty="0" smtClean="0">
                <a:solidFill>
                  <a:schemeClr val="accent3">
                    <a:lumMod val="60000"/>
                    <a:lumOff val="40000"/>
                  </a:schemeClr>
                </a:solidFill>
              </a:rPr>
              <a:t>Cinder</a:t>
            </a:r>
          </a:p>
        </p:txBody>
      </p:sp>
      <p:sp>
        <p:nvSpPr>
          <p:cNvPr id="19" name="TextBox 18"/>
          <p:cNvSpPr txBox="1"/>
          <p:nvPr/>
        </p:nvSpPr>
        <p:spPr>
          <a:xfrm>
            <a:off x="7467600" y="3048000"/>
            <a:ext cx="1148071" cy="707886"/>
          </a:xfrm>
          <a:prstGeom prst="rect">
            <a:avLst/>
          </a:prstGeom>
          <a:noFill/>
        </p:spPr>
        <p:txBody>
          <a:bodyPr wrap="none" rtlCol="0">
            <a:spAutoFit/>
          </a:bodyPr>
          <a:lstStyle/>
          <a:p>
            <a:pPr algn="ctr"/>
            <a:r>
              <a:rPr lang="en-US" sz="2400" dirty="0" smtClean="0">
                <a:solidFill>
                  <a:schemeClr val="bg1"/>
                </a:solidFill>
              </a:rPr>
              <a:t>Grizzly</a:t>
            </a:r>
          </a:p>
          <a:p>
            <a:pPr algn="ctr"/>
            <a:r>
              <a:rPr lang="en-US" sz="1600" dirty="0" smtClean="0">
                <a:solidFill>
                  <a:schemeClr val="bg1"/>
                </a:solidFill>
              </a:rPr>
              <a:t>Apr 4, 2013</a:t>
            </a:r>
            <a:endParaRPr lang="en-US" sz="1600" dirty="0">
              <a:solidFill>
                <a:schemeClr val="bg1"/>
              </a:solidFill>
            </a:endParaRPr>
          </a:p>
        </p:txBody>
      </p:sp>
      <p:sp>
        <p:nvSpPr>
          <p:cNvPr id="20" name="TextBox 19"/>
          <p:cNvSpPr txBox="1"/>
          <p:nvPr/>
        </p:nvSpPr>
        <p:spPr>
          <a:xfrm>
            <a:off x="7543800" y="3733800"/>
            <a:ext cx="973023" cy="1815882"/>
          </a:xfrm>
          <a:prstGeom prst="rect">
            <a:avLst/>
          </a:prstGeom>
          <a:noFill/>
        </p:spPr>
        <p:txBody>
          <a:bodyPr wrap="none" rtlCol="0">
            <a:spAutoFit/>
          </a:bodyPr>
          <a:lstStyle/>
          <a:p>
            <a:r>
              <a:rPr lang="en-US" sz="1600" dirty="0" smtClean="0">
                <a:solidFill>
                  <a:schemeClr val="accent3">
                    <a:lumMod val="60000"/>
                    <a:lumOff val="40000"/>
                  </a:schemeClr>
                </a:solidFill>
              </a:rPr>
              <a:t>Nova</a:t>
            </a:r>
          </a:p>
          <a:p>
            <a:r>
              <a:rPr lang="en-US" sz="1600" dirty="0" smtClean="0">
                <a:solidFill>
                  <a:schemeClr val="accent3">
                    <a:lumMod val="60000"/>
                    <a:lumOff val="40000"/>
                  </a:schemeClr>
                </a:solidFill>
              </a:rPr>
              <a:t>Swift</a:t>
            </a:r>
          </a:p>
          <a:p>
            <a:r>
              <a:rPr lang="en-US" sz="1600" dirty="0" smtClean="0">
                <a:solidFill>
                  <a:schemeClr val="accent3">
                    <a:lumMod val="60000"/>
                    <a:lumOff val="40000"/>
                  </a:schemeClr>
                </a:solidFill>
              </a:rPr>
              <a:t>Glance</a:t>
            </a:r>
          </a:p>
          <a:p>
            <a:r>
              <a:rPr lang="en-US" sz="1600" dirty="0" smtClean="0">
                <a:solidFill>
                  <a:schemeClr val="accent3">
                    <a:lumMod val="60000"/>
                    <a:lumOff val="40000"/>
                  </a:schemeClr>
                </a:solidFill>
              </a:rPr>
              <a:t>Keystone</a:t>
            </a:r>
          </a:p>
          <a:p>
            <a:r>
              <a:rPr lang="en-US" sz="1600" dirty="0" smtClean="0">
                <a:solidFill>
                  <a:schemeClr val="accent3">
                    <a:lumMod val="60000"/>
                    <a:lumOff val="40000"/>
                  </a:schemeClr>
                </a:solidFill>
              </a:rPr>
              <a:t>Horizon</a:t>
            </a:r>
          </a:p>
          <a:p>
            <a:r>
              <a:rPr lang="en-US" sz="1600" dirty="0" smtClean="0">
                <a:solidFill>
                  <a:schemeClr val="accent3">
                    <a:lumMod val="60000"/>
                    <a:lumOff val="40000"/>
                  </a:schemeClr>
                </a:solidFill>
              </a:rPr>
              <a:t>Quantum</a:t>
            </a:r>
          </a:p>
          <a:p>
            <a:r>
              <a:rPr lang="en-US" sz="1600" dirty="0" smtClean="0">
                <a:solidFill>
                  <a:schemeClr val="accent3">
                    <a:lumMod val="60000"/>
                    <a:lumOff val="40000"/>
                  </a:schemeClr>
                </a:solidFill>
              </a:rPr>
              <a:t>Cinder</a:t>
            </a:r>
          </a:p>
        </p:txBody>
      </p:sp>
      <p:cxnSp>
        <p:nvCxnSpPr>
          <p:cNvPr id="22" name="Straight Connector 21"/>
          <p:cNvCxnSpPr/>
          <p:nvPr/>
        </p:nvCxnSpPr>
        <p:spPr>
          <a:xfrm flipV="1">
            <a:off x="6477000" y="2590800"/>
            <a:ext cx="1524000" cy="609600"/>
          </a:xfrm>
          <a:prstGeom prst="line">
            <a:avLst/>
          </a:prstGeom>
          <a:ln w="1016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888326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mn-cs"/>
              </a:rPr>
              <a:t>Cloud </a:t>
            </a:r>
            <a:r>
              <a:rPr lang="en-US" b="1" dirty="0" smtClean="0">
                <a:cs typeface="+mn-cs"/>
              </a:rPr>
              <a:t>Computing</a:t>
            </a:r>
            <a:endParaRPr lang="th-TH" b="1" dirty="0">
              <a:cs typeface="+mn-cs"/>
            </a:endParaRPr>
          </a:p>
        </p:txBody>
      </p:sp>
      <p:sp>
        <p:nvSpPr>
          <p:cNvPr id="3" name="Content Placeholder 2"/>
          <p:cNvSpPr>
            <a:spLocks noGrp="1"/>
          </p:cNvSpPr>
          <p:nvPr>
            <p:ph idx="1"/>
          </p:nvPr>
        </p:nvSpPr>
        <p:spPr>
          <a:xfrm>
            <a:off x="228600" y="1600200"/>
            <a:ext cx="8610600" cy="4525963"/>
          </a:xfrm>
        </p:spPr>
        <p:txBody>
          <a:bodyPr>
            <a:normAutofit/>
          </a:bodyPr>
          <a:lstStyle/>
          <a:p>
            <a:r>
              <a:rPr lang="en-US" b="1" dirty="0" smtClean="0"/>
              <a:t>Cloud Computing </a:t>
            </a:r>
            <a:r>
              <a:rPr lang="en-US" b="1" dirty="0" smtClean="0"/>
              <a:t>‘s characteristics:</a:t>
            </a:r>
            <a:endParaRPr lang="en-US" b="1" dirty="0" smtClean="0"/>
          </a:p>
          <a:p>
            <a:pPr marL="971550" lvl="1" indent="-514350">
              <a:buFont typeface="+mj-lt"/>
              <a:buAutoNum type="arabicPeriod"/>
            </a:pPr>
            <a:r>
              <a:rPr lang="en-US" sz="3200" b="1" dirty="0" smtClean="0"/>
              <a:t>Scale with increasing demand</a:t>
            </a:r>
            <a:endParaRPr lang="th-TH" sz="3200" b="1" dirty="0" smtClean="0"/>
          </a:p>
          <a:p>
            <a:pPr marL="971550" lvl="1" indent="-514350">
              <a:buFont typeface="+mj-lt"/>
              <a:buAutoNum type="arabicPeriod"/>
            </a:pPr>
            <a:r>
              <a:rPr lang="en-US" sz="3200" b="1" dirty="0" smtClean="0"/>
              <a:t>Accessible anytime</a:t>
            </a:r>
            <a:endParaRPr lang="th-TH" sz="3200" b="1" dirty="0" smtClean="0"/>
          </a:p>
          <a:p>
            <a:pPr marL="971550" lvl="1" indent="-514350">
              <a:buFont typeface="+mj-lt"/>
              <a:buAutoNum type="arabicPeriod"/>
            </a:pPr>
            <a:r>
              <a:rPr lang="en-US" sz="3200" b="1" dirty="0" smtClean="0"/>
              <a:t>Have Cloud operating system to manage resources and hide details from users</a:t>
            </a:r>
            <a:endParaRPr lang="th-TH" sz="3200" b="1" dirty="0" smtClean="0"/>
          </a:p>
          <a:p>
            <a:pPr marL="971550" lvl="1" indent="-514350">
              <a:buFont typeface="+mj-lt"/>
              <a:buAutoNum type="arabicPeriod"/>
            </a:pPr>
            <a:r>
              <a:rPr lang="en-US" sz="3200" b="1" dirty="0" smtClean="0"/>
              <a:t>Pay Per Uses</a:t>
            </a:r>
            <a:endParaRPr lang="th-TH" sz="3200" b="1" dirty="0" smtClean="0"/>
          </a:p>
          <a:p>
            <a:endParaRPr lang="th-TH"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User/Tenant/Role</a:t>
            </a:r>
            <a:endParaRPr lang="en-US" dirty="0"/>
          </a:p>
        </p:txBody>
      </p:sp>
      <p:sp>
        <p:nvSpPr>
          <p:cNvPr id="3" name="Content Placeholder 2"/>
          <p:cNvSpPr>
            <a:spLocks noGrp="1"/>
          </p:cNvSpPr>
          <p:nvPr>
            <p:ph idx="1"/>
          </p:nvPr>
        </p:nvSpPr>
        <p:spPr/>
        <p:txBody>
          <a:bodyPr/>
          <a:lstStyle/>
          <a:p>
            <a:r>
              <a:rPr lang="en-US" dirty="0" smtClean="0"/>
              <a:t>User</a:t>
            </a:r>
            <a:r>
              <a:rPr lang="th-TH" dirty="0" smtClean="0"/>
              <a:t> </a:t>
            </a:r>
            <a:r>
              <a:rPr lang="en-US" dirty="0" smtClean="0"/>
              <a:t>is a</a:t>
            </a:r>
            <a:r>
              <a:rPr lang="th-TH" dirty="0" smtClean="0"/>
              <a:t> </a:t>
            </a:r>
            <a:r>
              <a:rPr lang="en-US" dirty="0" smtClean="0"/>
              <a:t>login name </a:t>
            </a:r>
            <a:r>
              <a:rPr lang="en-US" dirty="0" smtClean="0"/>
              <a:t>to</a:t>
            </a:r>
            <a:r>
              <a:rPr lang="th-TH" dirty="0" smtClean="0"/>
              <a:t> </a:t>
            </a:r>
            <a:r>
              <a:rPr lang="en-US" dirty="0" err="1" smtClean="0"/>
              <a:t>OpenStack</a:t>
            </a:r>
            <a:endParaRPr lang="en-US" dirty="0" smtClean="0"/>
          </a:p>
          <a:p>
            <a:r>
              <a:rPr lang="en-US" dirty="0" smtClean="0"/>
              <a:t>Tenant </a:t>
            </a:r>
            <a:r>
              <a:rPr lang="en-US" dirty="0" smtClean="0"/>
              <a:t>or </a:t>
            </a:r>
            <a:r>
              <a:rPr lang="en-US" dirty="0" smtClean="0"/>
              <a:t>Project represents user capability and resource quota </a:t>
            </a:r>
            <a:endParaRPr lang="en-US" dirty="0" smtClean="0"/>
          </a:p>
          <a:p>
            <a:r>
              <a:rPr lang="en-US" dirty="0" smtClean="0"/>
              <a:t>Role represent user’s authority ove</a:t>
            </a:r>
            <a:r>
              <a:rPr lang="en-US" dirty="0" smtClean="0"/>
              <a:t>r the system</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OpenStack</a:t>
            </a:r>
            <a:r>
              <a:rPr lang="en-US" dirty="0" smtClean="0"/>
              <a:t> Network Model</a:t>
            </a:r>
            <a:endParaRPr lang="en-US" dirty="0"/>
          </a:p>
        </p:txBody>
      </p:sp>
      <p:sp>
        <p:nvSpPr>
          <p:cNvPr id="3" name="Content Placeholder 2"/>
          <p:cNvSpPr>
            <a:spLocks noGrp="1"/>
          </p:cNvSpPr>
          <p:nvPr>
            <p:ph idx="1"/>
          </p:nvPr>
        </p:nvSpPr>
        <p:spPr/>
        <p:txBody>
          <a:bodyPr/>
          <a:lstStyle/>
          <a:p>
            <a:r>
              <a:rPr lang="en-US" dirty="0" smtClean="0"/>
              <a:t>Fixed </a:t>
            </a:r>
            <a:r>
              <a:rPr lang="en-US" dirty="0" smtClean="0"/>
              <a:t>IP</a:t>
            </a:r>
            <a:r>
              <a:rPr lang="th-TH" dirty="0" smtClean="0"/>
              <a:t> </a:t>
            </a:r>
            <a:r>
              <a:rPr lang="en-US" dirty="0" smtClean="0"/>
              <a:t>is an internal</a:t>
            </a:r>
            <a:r>
              <a:rPr lang="th-TH" dirty="0" smtClean="0"/>
              <a:t> </a:t>
            </a:r>
            <a:r>
              <a:rPr lang="en-US" dirty="0" smtClean="0"/>
              <a:t>IP address </a:t>
            </a:r>
            <a:r>
              <a:rPr lang="en-US" dirty="0" err="1" smtClean="0"/>
              <a:t>in</a:t>
            </a:r>
            <a:r>
              <a:rPr lang="en-US" dirty="0" err="1" smtClean="0"/>
              <a:t>OpenStack</a:t>
            </a:r>
            <a:endParaRPr lang="en-US" dirty="0" smtClean="0"/>
          </a:p>
          <a:p>
            <a:r>
              <a:rPr lang="en-US" dirty="0" smtClean="0"/>
              <a:t>Floating IP </a:t>
            </a:r>
            <a:r>
              <a:rPr lang="en-US" dirty="0" smtClean="0"/>
              <a:t>is</a:t>
            </a:r>
            <a:r>
              <a:rPr lang="th-TH" dirty="0" smtClean="0"/>
              <a:t> </a:t>
            </a:r>
            <a:r>
              <a:rPr lang="en-US" dirty="0" smtClean="0"/>
              <a:t>Public </a:t>
            </a:r>
            <a:r>
              <a:rPr lang="en-US" dirty="0" smtClean="0"/>
              <a:t>IP address </a:t>
            </a:r>
            <a:r>
              <a:rPr lang="en-US" dirty="0" smtClean="0"/>
              <a:t>for external accesses</a:t>
            </a:r>
            <a:endParaRPr lang="en-US" dirty="0" smtClean="0"/>
          </a:p>
          <a:p>
            <a:r>
              <a:rPr lang="en-US" dirty="0" smtClean="0"/>
              <a:t>Use Cases: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3100" b="1" dirty="0" smtClean="0"/>
              <a:t>Use Case: Provider Router with Private Networks</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endParaRPr lang="en-US"/>
          </a:p>
        </p:txBody>
      </p:sp>
      <p:pic>
        <p:nvPicPr>
          <p:cNvPr id="1026" name="Picture 2" descr="http://docs.openstack.org/trunk/openstack-network/admin/content/figures/1/figures/UseCase-SingleRouter.png"/>
          <p:cNvPicPr>
            <a:picLocks noChangeAspect="1" noChangeArrowheads="1"/>
          </p:cNvPicPr>
          <p:nvPr/>
        </p:nvPicPr>
        <p:blipFill>
          <a:blip r:embed="rId2" cstate="print"/>
          <a:srcRect/>
          <a:stretch>
            <a:fillRect/>
          </a:stretch>
        </p:blipFill>
        <p:spPr bwMode="auto">
          <a:xfrm>
            <a:off x="1905000" y="1310179"/>
            <a:ext cx="5067300" cy="5547821"/>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Use Case: Per-tenant Routers with Private Networks</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endParaRPr lang="en-US"/>
          </a:p>
        </p:txBody>
      </p:sp>
      <p:pic>
        <p:nvPicPr>
          <p:cNvPr id="103426" name="Picture 2" descr="http://docs.openstack.org/trunk/openstack-network/admin/content/figures/1/figures/UseCase-MultiRouter.png"/>
          <p:cNvPicPr>
            <a:picLocks noChangeAspect="1" noChangeArrowheads="1"/>
          </p:cNvPicPr>
          <p:nvPr/>
        </p:nvPicPr>
        <p:blipFill>
          <a:blip r:embed="rId2" cstate="print"/>
          <a:srcRect/>
          <a:stretch>
            <a:fillRect/>
          </a:stretch>
        </p:blipFill>
        <p:spPr bwMode="auto">
          <a:xfrm>
            <a:off x="1143000" y="1391064"/>
            <a:ext cx="6553200" cy="546693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4144962"/>
          </a:xfrm>
        </p:spPr>
        <p:txBody>
          <a:bodyPr>
            <a:normAutofit/>
          </a:bodyPr>
          <a:lstStyle/>
          <a:p>
            <a:r>
              <a:rPr lang="en-US" sz="9600" b="1" dirty="0" smtClean="0">
                <a:solidFill>
                  <a:srgbClr val="C00000"/>
                </a:solidFill>
              </a:rPr>
              <a:t>DEMO</a:t>
            </a:r>
            <a:endParaRPr lang="en-US" sz="9600" b="1" dirty="0">
              <a:solidFill>
                <a:srgbClr val="C00000"/>
              </a:solidFill>
            </a:endParaRPr>
          </a:p>
        </p:txBody>
      </p:sp>
      <p:pic>
        <p:nvPicPr>
          <p:cNvPr id="4" name="Picture 2" descr="http://www.openstack.org/assets/openstack-logo/openstack-cloud-software-vertical-large.png"/>
          <p:cNvPicPr>
            <a:picLocks noChangeAspect="1" noChangeArrowheads="1"/>
          </p:cNvPicPr>
          <p:nvPr/>
        </p:nvPicPr>
        <p:blipFill>
          <a:blip r:embed="rId2" cstate="print"/>
          <a:srcRect/>
          <a:stretch>
            <a:fillRect/>
          </a:stretch>
        </p:blipFill>
        <p:spPr bwMode="auto">
          <a:xfrm>
            <a:off x="3048000" y="838200"/>
            <a:ext cx="3657600" cy="27432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b="1" dirty="0" smtClean="0"/>
              <a:t>Overview</a:t>
            </a:r>
            <a:endParaRPr lang="en-US" dirty="0"/>
          </a:p>
        </p:txBody>
      </p:sp>
      <p:sp>
        <p:nvSpPr>
          <p:cNvPr id="3" name="Content Placeholder 2"/>
          <p:cNvSpPr>
            <a:spLocks noGrp="1"/>
          </p:cNvSpPr>
          <p:nvPr>
            <p:ph idx="1"/>
          </p:nvPr>
        </p:nvSpPr>
        <p:spPr/>
        <p:txBody>
          <a:bodyPr>
            <a:normAutofit/>
          </a:bodyPr>
          <a:lstStyle/>
          <a:p>
            <a:r>
              <a:rPr lang="en" sz="3600" b="1" dirty="0" smtClean="0"/>
              <a:t>Dashboard overview</a:t>
            </a:r>
          </a:p>
          <a:p>
            <a:r>
              <a:rPr lang="en" sz="3600" b="1" dirty="0" smtClean="0"/>
              <a:t>Create Instance</a:t>
            </a:r>
          </a:p>
          <a:p>
            <a:r>
              <a:rPr lang="en" sz="3600" b="1" dirty="0" smtClean="0">
                <a:latin typeface="Cordia New" pitchFamily="34" charset="-34"/>
                <a:cs typeface="Cordia New" pitchFamily="34" charset="-34"/>
              </a:rPr>
              <a:t>เข้าใช้งาน </a:t>
            </a:r>
            <a:r>
              <a:rPr lang="en" sz="3600" b="1" dirty="0" smtClean="0"/>
              <a:t>instance </a:t>
            </a:r>
            <a:r>
              <a:rPr lang="en" sz="3600" b="1" dirty="0" smtClean="0">
                <a:latin typeface="Cordia New" pitchFamily="34" charset="-34"/>
                <a:cs typeface="Cordia New" pitchFamily="34" charset="-34"/>
              </a:rPr>
              <a:t>ทางหน้า </a:t>
            </a:r>
            <a:r>
              <a:rPr lang="en" sz="3600" b="1" dirty="0" smtClean="0"/>
              <a:t>console</a:t>
            </a:r>
          </a:p>
          <a:p>
            <a:r>
              <a:rPr lang="en" sz="3600" b="1" dirty="0" smtClean="0">
                <a:latin typeface="Cordia New" pitchFamily="34" charset="-34"/>
                <a:cs typeface="Cordia New" pitchFamily="34" charset="-34"/>
              </a:rPr>
              <a:t>ใช้ </a:t>
            </a:r>
            <a:r>
              <a:rPr lang="en" sz="3600" b="1" dirty="0" smtClean="0"/>
              <a:t>Remote Desktop </a:t>
            </a:r>
            <a:r>
              <a:rPr lang="en" sz="3600" b="1" dirty="0" smtClean="0">
                <a:latin typeface="Cordia New" pitchFamily="34" charset="-34"/>
                <a:cs typeface="Cordia New" pitchFamily="34" charset="-34"/>
              </a:rPr>
              <a:t>เพื่อ</a:t>
            </a:r>
            <a:r>
              <a:rPr lang="en" sz="3600" b="1" dirty="0" smtClean="0"/>
              <a:t> transfer file</a:t>
            </a:r>
          </a:p>
          <a:p>
            <a:r>
              <a:rPr lang="en" sz="3600" b="1" dirty="0" smtClean="0"/>
              <a:t>Terminate Instance</a:t>
            </a:r>
          </a:p>
          <a:p>
            <a:r>
              <a:rPr lang="en" sz="3600" b="1" dirty="0" smtClean="0"/>
              <a:t>Crate a Cluster Computer</a:t>
            </a:r>
          </a:p>
          <a:p>
            <a:pPr lvl="0">
              <a:buNone/>
            </a:pPr>
            <a:endParaRPr lang="en" sz="3600" dirty="0" smtClean="0"/>
          </a:p>
          <a:p>
            <a:endParaRPr lang="en-US" sz="3600" dirty="0"/>
          </a:p>
        </p:txBody>
      </p:sp>
      <p:sp>
        <p:nvSpPr>
          <p:cNvPr id="6" name="TextBox 5"/>
          <p:cNvSpPr txBox="1"/>
          <p:nvPr/>
        </p:nvSpPr>
        <p:spPr>
          <a:xfrm>
            <a:off x="8610600" y="76200"/>
            <a:ext cx="4572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spAutoFit/>
          </a:bodyPr>
          <a:lstStyle/>
          <a:p>
            <a:pPr algn="ctr"/>
            <a:r>
              <a:rPr lang="en-US" sz="2800" dirty="0" smtClean="0">
                <a:latin typeface="Arial Black" pitchFamily="34" charset="0"/>
              </a:rPr>
              <a:t>2</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b="1" dirty="0" smtClean="0"/>
              <a:t>Dashboard overview</a:t>
            </a:r>
            <a:endParaRPr lang="en-US" dirty="0"/>
          </a:p>
        </p:txBody>
      </p:sp>
      <p:sp>
        <p:nvSpPr>
          <p:cNvPr id="3" name="Content Placeholder 2"/>
          <p:cNvSpPr>
            <a:spLocks noGrp="1"/>
          </p:cNvSpPr>
          <p:nvPr>
            <p:ph idx="1"/>
          </p:nvPr>
        </p:nvSpPr>
        <p:spPr/>
        <p:txBody>
          <a:bodyPr>
            <a:normAutofit/>
          </a:bodyPr>
          <a:lstStyle/>
          <a:p>
            <a:r>
              <a:rPr lang="en-US" sz="3600" dirty="0" smtClean="0"/>
              <a:t>Log In</a:t>
            </a:r>
          </a:p>
          <a:p>
            <a:pPr algn="ctr">
              <a:buNone/>
            </a:pPr>
            <a:r>
              <a:rPr lang="en" sz="3600" dirty="0" smtClean="0"/>
              <a:t>http://sciencecloud.cs.tu.ac.th</a:t>
            </a:r>
            <a:endParaRPr lang="en-US" sz="3600" dirty="0"/>
          </a:p>
        </p:txBody>
      </p:sp>
      <p:pic>
        <p:nvPicPr>
          <p:cNvPr id="3074" name="Picture 2" descr="C:\Users\yugi\Desktop\new\2-1.png"/>
          <p:cNvPicPr>
            <a:picLocks noChangeAspect="1" noChangeArrowheads="1"/>
          </p:cNvPicPr>
          <p:nvPr/>
        </p:nvPicPr>
        <p:blipFill>
          <a:blip r:embed="rId2" cstate="print"/>
          <a:srcRect/>
          <a:stretch>
            <a:fillRect/>
          </a:stretch>
        </p:blipFill>
        <p:spPr bwMode="auto">
          <a:xfrm>
            <a:off x="1828800" y="2872978"/>
            <a:ext cx="5410200" cy="3804046"/>
          </a:xfrm>
          <a:prstGeom prst="rect">
            <a:avLst/>
          </a:prstGeom>
          <a:noFill/>
        </p:spPr>
      </p:pic>
      <p:sp>
        <p:nvSpPr>
          <p:cNvPr id="6" name="TextBox 5"/>
          <p:cNvSpPr txBox="1"/>
          <p:nvPr/>
        </p:nvSpPr>
        <p:spPr>
          <a:xfrm>
            <a:off x="8610600" y="76200"/>
            <a:ext cx="4572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spAutoFit/>
          </a:bodyPr>
          <a:lstStyle/>
          <a:p>
            <a:pPr algn="ctr"/>
            <a:r>
              <a:rPr lang="en-US" sz="2800" dirty="0" smtClean="0">
                <a:latin typeface="Arial Black" pitchFamily="34" charset="0"/>
              </a:rPr>
              <a:t>3</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b="1" dirty="0" smtClean="0"/>
              <a:t>Dashboard overview</a:t>
            </a:r>
            <a:endParaRPr lang="en-US" dirty="0"/>
          </a:p>
        </p:txBody>
      </p:sp>
      <p:sp>
        <p:nvSpPr>
          <p:cNvPr id="3" name="Content Placeholder 2"/>
          <p:cNvSpPr>
            <a:spLocks noGrp="1"/>
          </p:cNvSpPr>
          <p:nvPr>
            <p:ph idx="1"/>
          </p:nvPr>
        </p:nvSpPr>
        <p:spPr/>
        <p:txBody>
          <a:bodyPr>
            <a:normAutofit/>
          </a:bodyPr>
          <a:lstStyle/>
          <a:p>
            <a:pPr lvl="0">
              <a:buNone/>
            </a:pPr>
            <a:endParaRPr lang="en-US" sz="3600" dirty="0"/>
          </a:p>
        </p:txBody>
      </p:sp>
      <p:pic>
        <p:nvPicPr>
          <p:cNvPr id="2051" name="Picture 3" descr="C:\Users\yugi\Desktop\new\2-2.png"/>
          <p:cNvPicPr>
            <a:picLocks noChangeAspect="1" noChangeArrowheads="1"/>
          </p:cNvPicPr>
          <p:nvPr/>
        </p:nvPicPr>
        <p:blipFill>
          <a:blip r:embed="rId2" cstate="print"/>
          <a:srcRect t="16452" r="56415"/>
          <a:stretch>
            <a:fillRect/>
          </a:stretch>
        </p:blipFill>
        <p:spPr bwMode="auto">
          <a:xfrm>
            <a:off x="2819400" y="1447800"/>
            <a:ext cx="3505200" cy="4724400"/>
          </a:xfrm>
          <a:prstGeom prst="rect">
            <a:avLst/>
          </a:prstGeom>
          <a:noFill/>
        </p:spPr>
      </p:pic>
      <p:sp>
        <p:nvSpPr>
          <p:cNvPr id="7" name="Rounded Rectangle 6"/>
          <p:cNvSpPr/>
          <p:nvPr/>
        </p:nvSpPr>
        <p:spPr>
          <a:xfrm>
            <a:off x="2743200" y="3124200"/>
            <a:ext cx="1676400" cy="1905000"/>
          </a:xfrm>
          <a:prstGeom prst="roundRect">
            <a:avLst>
              <a:gd name="adj" fmla="val 6041"/>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rot="10800000">
            <a:off x="2362200" y="4038600"/>
            <a:ext cx="1143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2362200" y="4648200"/>
            <a:ext cx="1676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2362200" y="4953000"/>
            <a:ext cx="1600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023760" y="4775692"/>
            <a:ext cx="490840" cy="369332"/>
          </a:xfrm>
          <a:prstGeom prst="rect">
            <a:avLst/>
          </a:prstGeom>
          <a:noFill/>
        </p:spPr>
        <p:txBody>
          <a:bodyPr wrap="none" rtlCol="0">
            <a:spAutoFit/>
          </a:bodyPr>
          <a:lstStyle/>
          <a:p>
            <a:r>
              <a:rPr lang="en-US" dirty="0" smtClean="0"/>
              <a:t>❶</a:t>
            </a:r>
            <a:endParaRPr lang="en-US" dirty="0"/>
          </a:p>
        </p:txBody>
      </p:sp>
      <p:sp>
        <p:nvSpPr>
          <p:cNvPr id="15" name="TextBox 14"/>
          <p:cNvSpPr txBox="1"/>
          <p:nvPr/>
        </p:nvSpPr>
        <p:spPr>
          <a:xfrm>
            <a:off x="2023760" y="4431268"/>
            <a:ext cx="490840" cy="369332"/>
          </a:xfrm>
          <a:prstGeom prst="rect">
            <a:avLst/>
          </a:prstGeom>
          <a:noFill/>
        </p:spPr>
        <p:txBody>
          <a:bodyPr wrap="none" rtlCol="0">
            <a:spAutoFit/>
          </a:bodyPr>
          <a:lstStyle/>
          <a:p>
            <a:r>
              <a:rPr lang="en-US" dirty="0" smtClean="0"/>
              <a:t>❷</a:t>
            </a:r>
            <a:endParaRPr lang="en-US" dirty="0"/>
          </a:p>
        </p:txBody>
      </p:sp>
      <p:sp>
        <p:nvSpPr>
          <p:cNvPr id="16" name="TextBox 15"/>
          <p:cNvSpPr txBox="1"/>
          <p:nvPr/>
        </p:nvSpPr>
        <p:spPr>
          <a:xfrm>
            <a:off x="2023760" y="3897868"/>
            <a:ext cx="490840" cy="369332"/>
          </a:xfrm>
          <a:prstGeom prst="rect">
            <a:avLst/>
          </a:prstGeom>
          <a:noFill/>
        </p:spPr>
        <p:txBody>
          <a:bodyPr wrap="none" rtlCol="0">
            <a:spAutoFit/>
          </a:bodyPr>
          <a:lstStyle/>
          <a:p>
            <a:r>
              <a:rPr lang="en-US" dirty="0" smtClean="0"/>
              <a:t>❸</a:t>
            </a:r>
            <a:endParaRPr lang="en-US" dirty="0"/>
          </a:p>
        </p:txBody>
      </p:sp>
      <p:sp>
        <p:nvSpPr>
          <p:cNvPr id="17" name="TextBox 16"/>
          <p:cNvSpPr txBox="1"/>
          <p:nvPr/>
        </p:nvSpPr>
        <p:spPr>
          <a:xfrm>
            <a:off x="8610600" y="76200"/>
            <a:ext cx="4572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spAutoFit/>
          </a:bodyPr>
          <a:lstStyle/>
          <a:p>
            <a:pPr algn="ctr"/>
            <a:r>
              <a:rPr lang="en-US" sz="2800" dirty="0" smtClean="0">
                <a:latin typeface="Arial Black" pitchFamily="34" charset="0"/>
              </a:rPr>
              <a:t>4</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b="1" dirty="0" smtClean="0"/>
              <a:t>Dashboard overview</a:t>
            </a:r>
            <a:endParaRPr lang="en-US" dirty="0"/>
          </a:p>
        </p:txBody>
      </p:sp>
      <p:sp>
        <p:nvSpPr>
          <p:cNvPr id="3" name="Content Placeholder 2"/>
          <p:cNvSpPr>
            <a:spLocks noGrp="1"/>
          </p:cNvSpPr>
          <p:nvPr>
            <p:ph idx="1"/>
          </p:nvPr>
        </p:nvSpPr>
        <p:spPr/>
        <p:txBody>
          <a:bodyPr>
            <a:normAutofit/>
          </a:bodyPr>
          <a:lstStyle/>
          <a:p>
            <a:r>
              <a:rPr lang="en" sz="3600" dirty="0" smtClean="0"/>
              <a:t>Access &amp; Security</a:t>
            </a:r>
            <a:endParaRPr lang="en-US" sz="3600" dirty="0"/>
          </a:p>
        </p:txBody>
      </p:sp>
      <p:grpSp>
        <p:nvGrpSpPr>
          <p:cNvPr id="29" name="Group 28"/>
          <p:cNvGrpSpPr/>
          <p:nvPr/>
        </p:nvGrpSpPr>
        <p:grpSpPr>
          <a:xfrm>
            <a:off x="2044572" y="2081970"/>
            <a:ext cx="5770462" cy="4318830"/>
            <a:chOff x="2044572" y="2081970"/>
            <a:chExt cx="5770462" cy="4318830"/>
          </a:xfrm>
        </p:grpSpPr>
        <p:sp>
          <p:nvSpPr>
            <p:cNvPr id="10" name="Rectangle 9"/>
            <p:cNvSpPr/>
            <p:nvPr/>
          </p:nvSpPr>
          <p:spPr>
            <a:xfrm rot="5400000">
              <a:off x="3523804" y="3837115"/>
              <a:ext cx="365760" cy="18288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5400000">
              <a:off x="5234940" y="3844735"/>
              <a:ext cx="381000" cy="18288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5400000">
              <a:off x="5820790" y="3844735"/>
              <a:ext cx="381000" cy="18288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website_data\scicloud_img\11949849491786662466cloud_jon_phillips_01.svg.med.png"/>
            <p:cNvPicPr>
              <a:picLocks noChangeAspect="1" noChangeArrowheads="1"/>
            </p:cNvPicPr>
            <p:nvPr/>
          </p:nvPicPr>
          <p:blipFill>
            <a:blip r:embed="rId2" cstate="print">
              <a:duotone>
                <a:schemeClr val="accent5">
                  <a:shade val="45000"/>
                  <a:satMod val="135000"/>
                </a:schemeClr>
                <a:prstClr val="white"/>
              </a:duotone>
              <a:lum bright="38000"/>
            </a:blip>
            <a:srcRect t="54011"/>
            <a:stretch>
              <a:fillRect/>
            </a:stretch>
          </p:blipFill>
          <p:spPr bwMode="auto">
            <a:xfrm rot="21353674">
              <a:off x="2044572" y="2185282"/>
              <a:ext cx="3495108" cy="1201709"/>
            </a:xfrm>
            <a:prstGeom prst="rect">
              <a:avLst/>
            </a:prstGeom>
            <a:noFill/>
          </p:spPr>
        </p:pic>
        <p:sp>
          <p:nvSpPr>
            <p:cNvPr id="4" name="Rounded Rectangle 3"/>
            <p:cNvSpPr/>
            <p:nvPr/>
          </p:nvSpPr>
          <p:spPr>
            <a:xfrm>
              <a:off x="3124200" y="4038600"/>
              <a:ext cx="3429000" cy="2362200"/>
            </a:xfrm>
            <a:prstGeom prst="roundRect">
              <a:avLst/>
            </a:prstGeom>
            <a:solidFill>
              <a:schemeClr val="bg1"/>
            </a:solidFill>
            <a:ln w="190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400" dirty="0" smtClean="0">
                  <a:solidFill>
                    <a:schemeClr val="tx1">
                      <a:lumMod val="65000"/>
                      <a:lumOff val="35000"/>
                    </a:schemeClr>
                  </a:solidFill>
                </a:rPr>
                <a:t>MY INSTANCE</a:t>
              </a:r>
            </a:p>
            <a:p>
              <a:pPr algn="ctr"/>
              <a:r>
                <a:rPr lang="en-US" sz="2400" dirty="0" smtClean="0">
                  <a:solidFill>
                    <a:schemeClr val="tx1">
                      <a:lumMod val="65000"/>
                      <a:lumOff val="35000"/>
                    </a:schemeClr>
                  </a:solidFill>
                </a:rPr>
                <a:t>Default Security</a:t>
              </a:r>
              <a:endParaRPr lang="en-US" sz="2000" dirty="0">
                <a:solidFill>
                  <a:schemeClr val="tx1">
                    <a:lumMod val="65000"/>
                    <a:lumOff val="35000"/>
                  </a:schemeClr>
                </a:solidFill>
              </a:endParaRPr>
            </a:p>
          </p:txBody>
        </p:sp>
        <p:sp>
          <p:nvSpPr>
            <p:cNvPr id="6" name="Rectangle 5"/>
            <p:cNvSpPr/>
            <p:nvPr/>
          </p:nvSpPr>
          <p:spPr>
            <a:xfrm>
              <a:off x="5486400" y="3886200"/>
              <a:ext cx="457200" cy="304800"/>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0" y="3886200"/>
              <a:ext cx="457200" cy="304800"/>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0" y="3703320"/>
              <a:ext cx="768096" cy="18288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5400000" flipH="1" flipV="1">
              <a:off x="3238500" y="3619500"/>
              <a:ext cx="1600200" cy="1588"/>
            </a:xfrm>
            <a:prstGeom prst="straightConnector1">
              <a:avLst/>
            </a:prstGeom>
            <a:ln w="63500">
              <a:solidFill>
                <a:schemeClr val="tx1">
                  <a:lumMod val="65000"/>
                  <a:lumOff val="35000"/>
                </a:schemeClr>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4915694" y="2881276"/>
              <a:ext cx="1600200" cy="1588"/>
            </a:xfrm>
            <a:prstGeom prst="straightConnector1">
              <a:avLst/>
            </a:prstGeom>
            <a:ln w="63500">
              <a:tailEnd type="arrow" w="lg" len="med"/>
            </a:ln>
          </p:spPr>
          <p:style>
            <a:lnRef idx="1">
              <a:schemeClr val="accent1"/>
            </a:lnRef>
            <a:fillRef idx="0">
              <a:schemeClr val="accent1"/>
            </a:fillRef>
            <a:effectRef idx="0">
              <a:schemeClr val="accent1"/>
            </a:effectRef>
            <a:fontRef idx="minor">
              <a:schemeClr val="tx1"/>
            </a:fontRef>
          </p:style>
        </p:cxnSp>
        <p:sp>
          <p:nvSpPr>
            <p:cNvPr id="15" name="Arc 14"/>
            <p:cNvSpPr/>
            <p:nvPr/>
          </p:nvSpPr>
          <p:spPr>
            <a:xfrm rot="17598657">
              <a:off x="5684527" y="3212685"/>
              <a:ext cx="1524000" cy="1600200"/>
            </a:xfrm>
            <a:prstGeom prst="arc">
              <a:avLst/>
            </a:prstGeom>
            <a:ln w="63500">
              <a:tailEnd type="arrow"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rot="19998149">
              <a:off x="7061443" y="2934739"/>
              <a:ext cx="381000" cy="304800"/>
            </a:xfrm>
            <a:prstGeom prst="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291597">
              <a:off x="7434034" y="3665242"/>
              <a:ext cx="381000" cy="304800"/>
            </a:xfrm>
            <a:prstGeom prst="rec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7138738">
              <a:off x="6819900" y="3644070"/>
              <a:ext cx="381000" cy="30480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387460" y="3333690"/>
              <a:ext cx="651140" cy="400110"/>
            </a:xfrm>
            <a:prstGeom prst="rect">
              <a:avLst/>
            </a:prstGeom>
            <a:noFill/>
          </p:spPr>
          <p:txBody>
            <a:bodyPr wrap="none" rtlCol="0">
              <a:spAutoFit/>
            </a:bodyPr>
            <a:lstStyle/>
            <a:p>
              <a:r>
                <a:rPr lang="en-US" sz="2000" b="1" dirty="0" smtClean="0"/>
                <a:t>OUT</a:t>
              </a:r>
              <a:endParaRPr lang="en-US" sz="2000" b="1" dirty="0"/>
            </a:p>
          </p:txBody>
        </p:sp>
        <p:sp>
          <p:nvSpPr>
            <p:cNvPr id="20" name="TextBox 19"/>
            <p:cNvSpPr txBox="1"/>
            <p:nvPr/>
          </p:nvSpPr>
          <p:spPr>
            <a:xfrm>
              <a:off x="5140690" y="3333690"/>
              <a:ext cx="421910" cy="400110"/>
            </a:xfrm>
            <a:prstGeom prst="rect">
              <a:avLst/>
            </a:prstGeom>
            <a:noFill/>
          </p:spPr>
          <p:txBody>
            <a:bodyPr wrap="none" rtlCol="0">
              <a:spAutoFit/>
            </a:bodyPr>
            <a:lstStyle/>
            <a:p>
              <a:r>
                <a:rPr lang="en-US" sz="2000" b="1" dirty="0" smtClean="0"/>
                <a:t>IN</a:t>
              </a:r>
              <a:endParaRPr lang="en-US" sz="2000" b="1" dirty="0"/>
            </a:p>
          </p:txBody>
        </p:sp>
        <p:cxnSp>
          <p:nvCxnSpPr>
            <p:cNvPr id="25" name="Straight Connector 24"/>
            <p:cNvCxnSpPr/>
            <p:nvPr/>
          </p:nvCxnSpPr>
          <p:spPr>
            <a:xfrm>
              <a:off x="3810000" y="5638800"/>
              <a:ext cx="2057400" cy="1588"/>
            </a:xfrm>
            <a:prstGeom prst="line">
              <a:avLst/>
            </a:prstGeom>
            <a:ln w="635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rot="5400000">
              <a:off x="4175760" y="3837115"/>
              <a:ext cx="365760" cy="18288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8610600" y="76200"/>
            <a:ext cx="4572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spAutoFit/>
          </a:bodyPr>
          <a:lstStyle/>
          <a:p>
            <a:pPr algn="ctr"/>
            <a:r>
              <a:rPr lang="en-US" sz="2800" dirty="0" smtClean="0">
                <a:latin typeface="Arial Black" pitchFamily="34" charset="0"/>
              </a:rPr>
              <a:t>5</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2158938" y="1371600"/>
            <a:ext cx="6223062" cy="5029200"/>
            <a:chOff x="2158938" y="1295400"/>
            <a:chExt cx="6223062" cy="5029200"/>
          </a:xfrm>
        </p:grpSpPr>
        <p:sp>
          <p:nvSpPr>
            <p:cNvPr id="29" name="Rectangle 28"/>
            <p:cNvSpPr/>
            <p:nvPr/>
          </p:nvSpPr>
          <p:spPr>
            <a:xfrm rot="5400000">
              <a:off x="5789676" y="3190049"/>
              <a:ext cx="301752" cy="1463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5400000">
              <a:off x="6205472" y="3190049"/>
              <a:ext cx="301752" cy="1463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website_data\scicloud_img\11949849491786662466cloud_jon_phillips_01.svg.med.png"/>
            <p:cNvPicPr>
              <a:picLocks noChangeAspect="1" noChangeArrowheads="1"/>
            </p:cNvPicPr>
            <p:nvPr/>
          </p:nvPicPr>
          <p:blipFill>
            <a:blip r:embed="rId2" cstate="print">
              <a:duotone>
                <a:schemeClr val="accent5">
                  <a:shade val="45000"/>
                  <a:satMod val="135000"/>
                </a:schemeClr>
                <a:prstClr val="white"/>
              </a:duotone>
              <a:lum bright="38000"/>
            </a:blip>
            <a:srcRect t="25796"/>
            <a:stretch>
              <a:fillRect/>
            </a:stretch>
          </p:blipFill>
          <p:spPr bwMode="auto">
            <a:xfrm rot="20821303">
              <a:off x="2158938" y="1965286"/>
              <a:ext cx="3051175" cy="1938976"/>
            </a:xfrm>
            <a:prstGeom prst="rect">
              <a:avLst/>
            </a:prstGeom>
            <a:noFill/>
          </p:spPr>
        </p:pic>
        <p:sp>
          <p:nvSpPr>
            <p:cNvPr id="4" name="Rounded Rectangle 3"/>
            <p:cNvSpPr/>
            <p:nvPr/>
          </p:nvSpPr>
          <p:spPr>
            <a:xfrm>
              <a:off x="4038600" y="4419600"/>
              <a:ext cx="2743200" cy="1905000"/>
            </a:xfrm>
            <a:prstGeom prst="roundRect">
              <a:avLst/>
            </a:prstGeom>
            <a:solidFill>
              <a:schemeClr val="bg1"/>
            </a:solidFill>
            <a:ln w="1905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400" dirty="0" smtClean="0">
                  <a:solidFill>
                    <a:schemeClr val="tx1">
                      <a:lumMod val="65000"/>
                      <a:lumOff val="35000"/>
                    </a:schemeClr>
                  </a:solidFill>
                </a:rPr>
                <a:t>MY INSTANCE</a:t>
              </a:r>
            </a:p>
            <a:p>
              <a:pPr algn="ctr"/>
              <a:r>
                <a:rPr lang="en-US" sz="2400" dirty="0" smtClean="0">
                  <a:solidFill>
                    <a:schemeClr val="tx1">
                      <a:lumMod val="65000"/>
                      <a:lumOff val="35000"/>
                    </a:schemeClr>
                  </a:solidFill>
                </a:rPr>
                <a:t>Allow RDP</a:t>
              </a:r>
              <a:endParaRPr lang="en-US" sz="2000" dirty="0">
                <a:solidFill>
                  <a:schemeClr val="tx1">
                    <a:lumMod val="65000"/>
                    <a:lumOff val="35000"/>
                  </a:schemeClr>
                </a:solidFill>
              </a:endParaRPr>
            </a:p>
          </p:txBody>
        </p:sp>
        <p:sp>
          <p:nvSpPr>
            <p:cNvPr id="6" name="Rectangle 5"/>
            <p:cNvSpPr/>
            <p:nvPr/>
          </p:nvSpPr>
          <p:spPr>
            <a:xfrm>
              <a:off x="5958840" y="4191000"/>
              <a:ext cx="365760" cy="381000"/>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95800" y="4267200"/>
              <a:ext cx="365760" cy="304800"/>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4265676" y="4278556"/>
              <a:ext cx="301752" cy="146304"/>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a:off x="4746626" y="4278556"/>
              <a:ext cx="301752" cy="146304"/>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038600" y="3886200"/>
              <a:ext cx="662253" cy="369332"/>
            </a:xfrm>
            <a:prstGeom prst="rect">
              <a:avLst/>
            </a:prstGeom>
            <a:noFill/>
          </p:spPr>
          <p:txBody>
            <a:bodyPr wrap="square" rtlCol="0">
              <a:spAutoFit/>
            </a:bodyPr>
            <a:lstStyle/>
            <a:p>
              <a:r>
                <a:rPr lang="en-US" b="1" dirty="0" smtClean="0"/>
                <a:t>OUT</a:t>
              </a:r>
              <a:endParaRPr lang="en-US" b="1" dirty="0"/>
            </a:p>
          </p:txBody>
        </p:sp>
        <p:sp>
          <p:nvSpPr>
            <p:cNvPr id="20" name="TextBox 19"/>
            <p:cNvSpPr txBox="1"/>
            <p:nvPr/>
          </p:nvSpPr>
          <p:spPr>
            <a:xfrm>
              <a:off x="5662550" y="3874118"/>
              <a:ext cx="467629" cy="369332"/>
            </a:xfrm>
            <a:prstGeom prst="rect">
              <a:avLst/>
            </a:prstGeom>
            <a:noFill/>
          </p:spPr>
          <p:txBody>
            <a:bodyPr wrap="square" rtlCol="0">
              <a:spAutoFit/>
            </a:bodyPr>
            <a:lstStyle/>
            <a:p>
              <a:r>
                <a:rPr lang="en-US" b="1" dirty="0" smtClean="0"/>
                <a:t>IN</a:t>
              </a:r>
              <a:endParaRPr lang="en-US" b="1" dirty="0"/>
            </a:p>
          </p:txBody>
        </p:sp>
        <p:sp>
          <p:nvSpPr>
            <p:cNvPr id="23" name="Rectangle 22"/>
            <p:cNvSpPr/>
            <p:nvPr/>
          </p:nvSpPr>
          <p:spPr>
            <a:xfrm rot="5400000">
              <a:off x="5725351" y="4280599"/>
              <a:ext cx="301752" cy="146304"/>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5400000">
              <a:off x="6194426" y="4280599"/>
              <a:ext cx="301752" cy="146304"/>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rot="5400000" flipH="1" flipV="1">
              <a:off x="4003593" y="4073607"/>
              <a:ext cx="1290484" cy="1270"/>
            </a:xfrm>
            <a:prstGeom prst="straightConnector1">
              <a:avLst/>
            </a:prstGeom>
            <a:ln w="63500">
              <a:solidFill>
                <a:schemeClr val="tx1">
                  <a:lumMod val="65000"/>
                  <a:lumOff val="35000"/>
                </a:schemeClr>
              </a:solidFill>
              <a:tailEnd type="arrow" w="lg"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172200" y="3874118"/>
              <a:ext cx="609600" cy="369332"/>
            </a:xfrm>
            <a:prstGeom prst="rect">
              <a:avLst/>
            </a:prstGeom>
            <a:noFill/>
          </p:spPr>
          <p:txBody>
            <a:bodyPr wrap="square" rtlCol="0">
              <a:spAutoFit/>
            </a:bodyPr>
            <a:lstStyle/>
            <a:p>
              <a:r>
                <a:rPr lang="en-US" b="1" dirty="0" smtClean="0"/>
                <a:t>RDP</a:t>
              </a:r>
              <a:endParaRPr lang="en-US" b="1" dirty="0"/>
            </a:p>
          </p:txBody>
        </p:sp>
        <p:sp>
          <p:nvSpPr>
            <p:cNvPr id="27" name="Rounded Rectangle 26"/>
            <p:cNvSpPr/>
            <p:nvPr/>
          </p:nvSpPr>
          <p:spPr>
            <a:xfrm>
              <a:off x="5638800" y="1295400"/>
              <a:ext cx="2743200" cy="1905000"/>
            </a:xfrm>
            <a:prstGeom prst="roundRect">
              <a:avLst/>
            </a:prstGeom>
            <a:solidFill>
              <a:schemeClr val="bg1"/>
            </a:solidFill>
            <a:ln w="190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200" dirty="0" smtClean="0">
                  <a:solidFill>
                    <a:schemeClr val="accent1"/>
                  </a:solidFill>
                </a:rPr>
                <a:t>MY COMPUTER</a:t>
              </a:r>
              <a:endParaRPr lang="en-US" sz="2000" spc="200" dirty="0">
                <a:solidFill>
                  <a:schemeClr val="accent1"/>
                </a:solidFill>
              </a:endParaRPr>
            </a:p>
          </p:txBody>
        </p:sp>
        <p:sp>
          <p:nvSpPr>
            <p:cNvPr id="28" name="Rectangle 27"/>
            <p:cNvSpPr/>
            <p:nvPr/>
          </p:nvSpPr>
          <p:spPr>
            <a:xfrm>
              <a:off x="6007925" y="3048000"/>
              <a:ext cx="274320" cy="457200"/>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rot="16200000" flipH="1">
              <a:off x="5108493" y="3883107"/>
              <a:ext cx="1976284" cy="1270"/>
            </a:xfrm>
            <a:prstGeom prst="straightConnector1">
              <a:avLst/>
            </a:prstGeom>
            <a:ln w="63500">
              <a:tailEnd type="arrow" w="lg"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172200" y="3352800"/>
              <a:ext cx="609600" cy="369332"/>
            </a:xfrm>
            <a:prstGeom prst="rect">
              <a:avLst/>
            </a:prstGeom>
            <a:noFill/>
          </p:spPr>
          <p:txBody>
            <a:bodyPr wrap="square" rtlCol="0">
              <a:spAutoFit/>
            </a:bodyPr>
            <a:lstStyle/>
            <a:p>
              <a:r>
                <a:rPr lang="en-US" b="1" dirty="0" smtClean="0">
                  <a:solidFill>
                    <a:schemeClr val="accent1"/>
                  </a:solidFill>
                </a:rPr>
                <a:t>RDP</a:t>
              </a:r>
              <a:endParaRPr lang="en-US" b="1" dirty="0">
                <a:solidFill>
                  <a:schemeClr val="accent1"/>
                </a:solidFill>
              </a:endParaRPr>
            </a:p>
          </p:txBody>
        </p:sp>
        <p:cxnSp>
          <p:nvCxnSpPr>
            <p:cNvPr id="35" name="Straight Connector 34"/>
            <p:cNvCxnSpPr/>
            <p:nvPr/>
          </p:nvCxnSpPr>
          <p:spPr>
            <a:xfrm>
              <a:off x="4724400" y="5791200"/>
              <a:ext cx="1371600" cy="1588"/>
            </a:xfrm>
            <a:prstGeom prst="line">
              <a:avLst/>
            </a:prstGeom>
            <a:ln w="635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 b="1" dirty="0" smtClean="0"/>
              <a:t>Dashboard overview</a:t>
            </a:r>
            <a:endParaRPr lang="en-US" dirty="0"/>
          </a:p>
        </p:txBody>
      </p:sp>
      <p:sp>
        <p:nvSpPr>
          <p:cNvPr id="3" name="Content Placeholder 2"/>
          <p:cNvSpPr>
            <a:spLocks noGrp="1"/>
          </p:cNvSpPr>
          <p:nvPr>
            <p:ph idx="1"/>
          </p:nvPr>
        </p:nvSpPr>
        <p:spPr/>
        <p:txBody>
          <a:bodyPr>
            <a:normAutofit/>
          </a:bodyPr>
          <a:lstStyle/>
          <a:p>
            <a:r>
              <a:rPr lang="en" sz="3600" dirty="0" smtClean="0"/>
              <a:t>Access &amp; Security</a:t>
            </a:r>
            <a:endParaRPr lang="en-US" sz="3600" dirty="0"/>
          </a:p>
        </p:txBody>
      </p:sp>
      <p:sp>
        <p:nvSpPr>
          <p:cNvPr id="32" name="TextBox 31"/>
          <p:cNvSpPr txBox="1"/>
          <p:nvPr/>
        </p:nvSpPr>
        <p:spPr>
          <a:xfrm>
            <a:off x="8610600" y="76200"/>
            <a:ext cx="4572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spAutoFit/>
          </a:bodyPr>
          <a:lstStyle/>
          <a:p>
            <a:pPr algn="ctr"/>
            <a:r>
              <a:rPr lang="en-US" sz="2800" dirty="0" smtClean="0">
                <a:latin typeface="Arial Black" pitchFamily="34" charset="0"/>
              </a:rPr>
              <a:t>6</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mn-cs"/>
              </a:rPr>
              <a:t>1. </a:t>
            </a:r>
            <a:r>
              <a:rPr lang="en-US" b="1" dirty="0" smtClean="0">
                <a:cs typeface="+mn-cs"/>
              </a:rPr>
              <a:t>Scalability</a:t>
            </a:r>
            <a:endParaRPr lang="th-TH" dirty="0">
              <a:cs typeface="+mn-cs"/>
            </a:endParaRPr>
          </a:p>
        </p:txBody>
      </p:sp>
      <p:sp>
        <p:nvSpPr>
          <p:cNvPr id="4" name="Cloud 3"/>
          <p:cNvSpPr/>
          <p:nvPr/>
        </p:nvSpPr>
        <p:spPr>
          <a:xfrm>
            <a:off x="3581400" y="2057400"/>
            <a:ext cx="2133600" cy="13716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Processing resource</a:t>
            </a:r>
            <a:r>
              <a:rPr lang="en-US" sz="2000" dirty="0" smtClean="0"/>
              <a:t>s</a:t>
            </a:r>
            <a:r>
              <a:rPr lang="th-TH" sz="2000" dirty="0" smtClean="0"/>
              <a:t> </a:t>
            </a:r>
            <a:r>
              <a:rPr lang="en-US" sz="2000" dirty="0" smtClean="0"/>
              <a:t>for</a:t>
            </a:r>
            <a:r>
              <a:rPr lang="th-TH" sz="2000" dirty="0" smtClean="0"/>
              <a:t> </a:t>
            </a:r>
            <a:r>
              <a:rPr lang="en-US" sz="2000" dirty="0" smtClean="0"/>
              <a:t>1</a:t>
            </a:r>
            <a:endParaRPr lang="th-TH" sz="2000" dirty="0"/>
          </a:p>
        </p:txBody>
      </p:sp>
      <p:pic>
        <p:nvPicPr>
          <p:cNvPr id="5" name="Picture 4" descr="User-green-icon.png"/>
          <p:cNvPicPr>
            <a:picLocks noChangeAspect="1"/>
          </p:cNvPicPr>
          <p:nvPr/>
        </p:nvPicPr>
        <p:blipFill>
          <a:blip r:embed="rId2" cstate="print"/>
          <a:stretch>
            <a:fillRect/>
          </a:stretch>
        </p:blipFill>
        <p:spPr>
          <a:xfrm>
            <a:off x="1371600" y="3505200"/>
            <a:ext cx="812800" cy="812800"/>
          </a:xfrm>
          <a:prstGeom prst="rect">
            <a:avLst/>
          </a:prstGeom>
        </p:spPr>
      </p:pic>
      <p:pic>
        <p:nvPicPr>
          <p:cNvPr id="1026" name="Picture 2" descr="http://icons.iconarchive.com/icons/icons-land/vista-hardware-devices/128/Portable-Computer-icon.png"/>
          <p:cNvPicPr>
            <a:picLocks noChangeAspect="1" noChangeArrowheads="1"/>
          </p:cNvPicPr>
          <p:nvPr/>
        </p:nvPicPr>
        <p:blipFill>
          <a:blip r:embed="rId3" cstate="print"/>
          <a:srcRect/>
          <a:stretch>
            <a:fillRect/>
          </a:stretch>
        </p:blipFill>
        <p:spPr bwMode="auto">
          <a:xfrm>
            <a:off x="2209800" y="3352800"/>
            <a:ext cx="1219200" cy="1219201"/>
          </a:xfrm>
          <a:prstGeom prst="rect">
            <a:avLst/>
          </a:prstGeom>
          <a:noFill/>
        </p:spPr>
      </p:pic>
      <p:sp>
        <p:nvSpPr>
          <p:cNvPr id="7" name="Notched Right Arrow 6"/>
          <p:cNvSpPr/>
          <p:nvPr/>
        </p:nvSpPr>
        <p:spPr>
          <a:xfrm rot="19470731">
            <a:off x="3544130" y="3555517"/>
            <a:ext cx="533400" cy="304800"/>
          </a:xfrm>
          <a:prstGeom prst="notchedRightArrow">
            <a:avLst>
              <a:gd name="adj1" fmla="val 50000"/>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b="1" dirty="0" smtClean="0"/>
              <a:t>Dashboard overview</a:t>
            </a:r>
            <a:endParaRPr lang="en-US" dirty="0"/>
          </a:p>
        </p:txBody>
      </p:sp>
      <p:sp>
        <p:nvSpPr>
          <p:cNvPr id="3" name="Content Placeholder 2"/>
          <p:cNvSpPr>
            <a:spLocks noGrp="1"/>
          </p:cNvSpPr>
          <p:nvPr>
            <p:ph idx="1"/>
          </p:nvPr>
        </p:nvSpPr>
        <p:spPr/>
        <p:txBody>
          <a:bodyPr>
            <a:normAutofit/>
          </a:bodyPr>
          <a:lstStyle/>
          <a:p>
            <a:r>
              <a:rPr lang="en" sz="3600" dirty="0" smtClean="0"/>
              <a:t>Access &amp; Security</a:t>
            </a:r>
            <a:endParaRPr lang="en-US" sz="3600" dirty="0"/>
          </a:p>
        </p:txBody>
      </p:sp>
      <p:pic>
        <p:nvPicPr>
          <p:cNvPr id="4098" name="Picture 2" descr="C:\Users\yugi\Desktop\new\2-3.png"/>
          <p:cNvPicPr>
            <a:picLocks noChangeAspect="1" noChangeArrowheads="1"/>
          </p:cNvPicPr>
          <p:nvPr/>
        </p:nvPicPr>
        <p:blipFill>
          <a:blip r:embed="rId2" cstate="print"/>
          <a:srcRect t="16111" r="3337" b="18333"/>
          <a:stretch>
            <a:fillRect/>
          </a:stretch>
        </p:blipFill>
        <p:spPr bwMode="auto">
          <a:xfrm>
            <a:off x="228600" y="2355143"/>
            <a:ext cx="8643965" cy="4121857"/>
          </a:xfrm>
          <a:prstGeom prst="rect">
            <a:avLst/>
          </a:prstGeom>
          <a:noFill/>
        </p:spPr>
      </p:pic>
      <p:sp>
        <p:nvSpPr>
          <p:cNvPr id="5" name="Rounded Rectangle 4"/>
          <p:cNvSpPr/>
          <p:nvPr/>
        </p:nvSpPr>
        <p:spPr>
          <a:xfrm>
            <a:off x="2438400" y="4648200"/>
            <a:ext cx="4343400" cy="1371600"/>
          </a:xfrm>
          <a:prstGeom prst="roundRect">
            <a:avLst>
              <a:gd name="adj" fmla="val 8009"/>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95800" y="4671950"/>
            <a:ext cx="609600" cy="307777"/>
          </a:xfrm>
          <a:prstGeom prst="rect">
            <a:avLst/>
          </a:prstGeom>
          <a:solidFill>
            <a:schemeClr val="bg1"/>
          </a:solidFill>
        </p:spPr>
        <p:txBody>
          <a:bodyPr wrap="square" lIns="0" tIns="0" rIns="0" bIns="0" rtlCol="0">
            <a:spAutoFit/>
          </a:bodyPr>
          <a:lstStyle/>
          <a:p>
            <a:r>
              <a:rPr lang="en-US" sz="2000" dirty="0" smtClean="0"/>
              <a:t>ICMP</a:t>
            </a:r>
          </a:p>
        </p:txBody>
      </p:sp>
      <p:sp>
        <p:nvSpPr>
          <p:cNvPr id="7" name="TextBox 6"/>
          <p:cNvSpPr txBox="1"/>
          <p:nvPr/>
        </p:nvSpPr>
        <p:spPr>
          <a:xfrm>
            <a:off x="4495800" y="5138048"/>
            <a:ext cx="609600" cy="307777"/>
          </a:xfrm>
          <a:prstGeom prst="rect">
            <a:avLst/>
          </a:prstGeom>
          <a:solidFill>
            <a:schemeClr val="bg1"/>
          </a:solidFill>
        </p:spPr>
        <p:txBody>
          <a:bodyPr wrap="square" lIns="0" tIns="0" rIns="0" bIns="0" rtlCol="0">
            <a:spAutoFit/>
          </a:bodyPr>
          <a:lstStyle/>
          <a:p>
            <a:r>
              <a:rPr lang="en-US" sz="2000" dirty="0" smtClean="0"/>
              <a:t>RDP</a:t>
            </a:r>
          </a:p>
        </p:txBody>
      </p:sp>
      <p:sp>
        <p:nvSpPr>
          <p:cNvPr id="8" name="TextBox 7"/>
          <p:cNvSpPr txBox="1"/>
          <p:nvPr/>
        </p:nvSpPr>
        <p:spPr>
          <a:xfrm>
            <a:off x="4495800" y="5598225"/>
            <a:ext cx="609600" cy="307777"/>
          </a:xfrm>
          <a:prstGeom prst="rect">
            <a:avLst/>
          </a:prstGeom>
          <a:solidFill>
            <a:schemeClr val="bg1"/>
          </a:solidFill>
        </p:spPr>
        <p:txBody>
          <a:bodyPr wrap="square" lIns="0" tIns="0" rIns="0" bIns="0" rtlCol="0">
            <a:spAutoFit/>
          </a:bodyPr>
          <a:lstStyle/>
          <a:p>
            <a:r>
              <a:rPr lang="en-US" sz="2000" dirty="0" smtClean="0"/>
              <a:t>SSH</a:t>
            </a:r>
          </a:p>
        </p:txBody>
      </p:sp>
      <p:sp>
        <p:nvSpPr>
          <p:cNvPr id="10" name="TextBox 9"/>
          <p:cNvSpPr txBox="1"/>
          <p:nvPr/>
        </p:nvSpPr>
        <p:spPr>
          <a:xfrm>
            <a:off x="8610600" y="76200"/>
            <a:ext cx="4572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spAutoFit/>
          </a:bodyPr>
          <a:lstStyle/>
          <a:p>
            <a:pPr algn="ctr"/>
            <a:r>
              <a:rPr lang="en-US" sz="2800" dirty="0" smtClean="0">
                <a:latin typeface="Arial Black" pitchFamily="34" charset="0"/>
              </a:rPr>
              <a:t>7</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b="1" dirty="0" smtClean="0"/>
              <a:t>Dashboard overview</a:t>
            </a:r>
            <a:endParaRPr lang="en-US" dirty="0"/>
          </a:p>
        </p:txBody>
      </p:sp>
      <p:sp>
        <p:nvSpPr>
          <p:cNvPr id="3" name="Content Placeholder 2"/>
          <p:cNvSpPr>
            <a:spLocks noGrp="1"/>
          </p:cNvSpPr>
          <p:nvPr>
            <p:ph idx="1"/>
          </p:nvPr>
        </p:nvSpPr>
        <p:spPr/>
        <p:txBody>
          <a:bodyPr>
            <a:normAutofit/>
          </a:bodyPr>
          <a:lstStyle/>
          <a:p>
            <a:r>
              <a:rPr lang="en" sz="3600" dirty="0" smtClean="0"/>
              <a:t>Images &amp; Snapshot</a:t>
            </a:r>
            <a:endParaRPr lang="en-US" sz="3600" dirty="0"/>
          </a:p>
        </p:txBody>
      </p:sp>
      <p:pic>
        <p:nvPicPr>
          <p:cNvPr id="5122" name="Picture 2" descr="C:\Users\yugi\Desktop\new\2-10.png"/>
          <p:cNvPicPr>
            <a:picLocks noChangeAspect="1" noChangeArrowheads="1"/>
          </p:cNvPicPr>
          <p:nvPr/>
        </p:nvPicPr>
        <p:blipFill>
          <a:blip r:embed="rId2" cstate="print"/>
          <a:srcRect t="16458" r="3255" b="20208"/>
          <a:stretch>
            <a:fillRect/>
          </a:stretch>
        </p:blipFill>
        <p:spPr bwMode="auto">
          <a:xfrm>
            <a:off x="152400" y="2362200"/>
            <a:ext cx="8839200" cy="4068649"/>
          </a:xfrm>
          <a:prstGeom prst="rect">
            <a:avLst/>
          </a:prstGeom>
          <a:noFill/>
        </p:spPr>
      </p:pic>
      <p:sp>
        <p:nvSpPr>
          <p:cNvPr id="6" name="TextBox 5"/>
          <p:cNvSpPr txBox="1"/>
          <p:nvPr/>
        </p:nvSpPr>
        <p:spPr>
          <a:xfrm>
            <a:off x="8610600" y="76200"/>
            <a:ext cx="4572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spAutoFit/>
          </a:bodyPr>
          <a:lstStyle/>
          <a:p>
            <a:pPr algn="ctr"/>
            <a:r>
              <a:rPr lang="en-US" sz="2800" dirty="0" smtClean="0">
                <a:latin typeface="Arial Black" pitchFamily="34" charset="0"/>
              </a:rPr>
              <a:t>8</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b="1" dirty="0" smtClean="0"/>
              <a:t>Dashboard overview</a:t>
            </a:r>
            <a:endParaRPr lang="en-US" dirty="0"/>
          </a:p>
        </p:txBody>
      </p:sp>
      <p:sp>
        <p:nvSpPr>
          <p:cNvPr id="3" name="Content Placeholder 2"/>
          <p:cNvSpPr>
            <a:spLocks noGrp="1"/>
          </p:cNvSpPr>
          <p:nvPr>
            <p:ph idx="1"/>
          </p:nvPr>
        </p:nvSpPr>
        <p:spPr>
          <a:xfrm>
            <a:off x="457200" y="1600200"/>
            <a:ext cx="4343400" cy="4525963"/>
          </a:xfrm>
        </p:spPr>
        <p:txBody>
          <a:bodyPr>
            <a:normAutofit/>
          </a:bodyPr>
          <a:lstStyle/>
          <a:p>
            <a:r>
              <a:rPr lang="en" sz="3600" dirty="0" smtClean="0"/>
              <a:t>Instances</a:t>
            </a:r>
          </a:p>
          <a:p>
            <a:pPr marL="463550" lvl="1" indent="-6350">
              <a:buNone/>
            </a:pPr>
            <a:endParaRPr lang="en-US" dirty="0" smtClean="0"/>
          </a:p>
          <a:p>
            <a:pPr marL="463550" lvl="1" indent="-6350">
              <a:buNone/>
            </a:pPr>
            <a:r>
              <a:rPr lang="th-TH" dirty="0" smtClean="0"/>
              <a:t>คลิ๊กที่ </a:t>
            </a:r>
            <a:r>
              <a:rPr lang="en-US" dirty="0" smtClean="0"/>
              <a:t>Instances </a:t>
            </a:r>
            <a:r>
              <a:rPr lang="th-TH" dirty="0" smtClean="0"/>
              <a:t>จะยังไม่มีรายการขึ้นมา เพราะเรายังไม่ได้สร้าง </a:t>
            </a:r>
            <a:r>
              <a:rPr lang="en-US" dirty="0" smtClean="0"/>
              <a:t>Instance</a:t>
            </a:r>
            <a:endParaRPr lang="en-US" dirty="0"/>
          </a:p>
        </p:txBody>
      </p:sp>
      <p:pic>
        <p:nvPicPr>
          <p:cNvPr id="4" name="Picture 3" descr="C:\Users\yugi\Desktop\new\2-2.png"/>
          <p:cNvPicPr>
            <a:picLocks noChangeAspect="1" noChangeArrowheads="1"/>
          </p:cNvPicPr>
          <p:nvPr/>
        </p:nvPicPr>
        <p:blipFill>
          <a:blip r:embed="rId2" cstate="print"/>
          <a:srcRect t="16452" r="56415"/>
          <a:stretch>
            <a:fillRect/>
          </a:stretch>
        </p:blipFill>
        <p:spPr bwMode="auto">
          <a:xfrm>
            <a:off x="4876800" y="1600200"/>
            <a:ext cx="3505200" cy="4724400"/>
          </a:xfrm>
          <a:prstGeom prst="rect">
            <a:avLst/>
          </a:prstGeom>
          <a:noFill/>
        </p:spPr>
      </p:pic>
      <p:sp>
        <p:nvSpPr>
          <p:cNvPr id="5" name="Rectangle 4"/>
          <p:cNvSpPr/>
          <p:nvPr/>
        </p:nvSpPr>
        <p:spPr>
          <a:xfrm>
            <a:off x="4953000" y="3962400"/>
            <a:ext cx="7620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c 5"/>
          <p:cNvSpPr/>
          <p:nvPr/>
        </p:nvSpPr>
        <p:spPr>
          <a:xfrm rot="4232505" flipV="1">
            <a:off x="3784915" y="2670929"/>
            <a:ext cx="1698931" cy="1310037"/>
          </a:xfrm>
          <a:prstGeom prst="arc">
            <a:avLst>
              <a:gd name="adj1" fmla="val 16685407"/>
              <a:gd name="adj2" fmla="val 0"/>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8610600" y="76200"/>
            <a:ext cx="4572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spAutoFit/>
          </a:bodyPr>
          <a:lstStyle/>
          <a:p>
            <a:pPr algn="ctr"/>
            <a:r>
              <a:rPr lang="en-US" sz="2800" dirty="0" smtClean="0">
                <a:latin typeface="Arial Black" pitchFamily="34" charset="0"/>
              </a:rPr>
              <a:t>9</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b="1" dirty="0" smtClean="0"/>
              <a:t>Create Instance</a:t>
            </a:r>
            <a:endParaRPr lang="en-US" b="1" dirty="0"/>
          </a:p>
        </p:txBody>
      </p:sp>
      <p:sp>
        <p:nvSpPr>
          <p:cNvPr id="3" name="Content Placeholder 2"/>
          <p:cNvSpPr>
            <a:spLocks noGrp="1"/>
          </p:cNvSpPr>
          <p:nvPr>
            <p:ph idx="1"/>
          </p:nvPr>
        </p:nvSpPr>
        <p:spPr/>
        <p:txBody>
          <a:bodyPr>
            <a:normAutofit/>
          </a:bodyPr>
          <a:lstStyle/>
          <a:p>
            <a:endParaRPr lang="en-US" sz="3600" dirty="0"/>
          </a:p>
        </p:txBody>
      </p:sp>
      <p:pic>
        <p:nvPicPr>
          <p:cNvPr id="7170" name="Picture 2" descr="C:\Users\yugi\Desktop\new\2-11.png"/>
          <p:cNvPicPr>
            <a:picLocks noChangeAspect="1" noChangeArrowheads="1"/>
          </p:cNvPicPr>
          <p:nvPr/>
        </p:nvPicPr>
        <p:blipFill>
          <a:blip r:embed="rId2" cstate="print"/>
          <a:srcRect l="21746" t="17639" r="29704" b="14583"/>
          <a:stretch>
            <a:fillRect/>
          </a:stretch>
        </p:blipFill>
        <p:spPr bwMode="auto">
          <a:xfrm>
            <a:off x="3200400" y="1373003"/>
            <a:ext cx="5181600" cy="5086137"/>
          </a:xfrm>
          <a:prstGeom prst="rect">
            <a:avLst/>
          </a:prstGeom>
          <a:noFill/>
        </p:spPr>
      </p:pic>
      <p:sp>
        <p:nvSpPr>
          <p:cNvPr id="5" name="TextBox 4"/>
          <p:cNvSpPr txBox="1"/>
          <p:nvPr/>
        </p:nvSpPr>
        <p:spPr>
          <a:xfrm>
            <a:off x="381000" y="3505200"/>
            <a:ext cx="2393219" cy="584775"/>
          </a:xfrm>
          <a:prstGeom prst="rect">
            <a:avLst/>
          </a:prstGeom>
          <a:solidFill>
            <a:schemeClr val="bg1"/>
          </a:solidFill>
          <a:ln>
            <a:solidFill>
              <a:schemeClr val="accent1">
                <a:lumMod val="50000"/>
              </a:schemeClr>
            </a:solidFill>
          </a:ln>
        </p:spPr>
        <p:txBody>
          <a:bodyPr wrap="none" rtlCol="0">
            <a:spAutoFit/>
          </a:bodyPr>
          <a:lstStyle/>
          <a:p>
            <a:r>
              <a:rPr lang="th-TH" sz="3200" dirty="0" smtClean="0"/>
              <a:t>เลือก </a:t>
            </a:r>
            <a:r>
              <a:rPr lang="en-US" sz="3200" dirty="0" smtClean="0"/>
              <a:t>Windows</a:t>
            </a:r>
            <a:endParaRPr lang="en-US" sz="3200" dirty="0"/>
          </a:p>
        </p:txBody>
      </p:sp>
      <p:sp>
        <p:nvSpPr>
          <p:cNvPr id="6" name="TextBox 5"/>
          <p:cNvSpPr txBox="1"/>
          <p:nvPr/>
        </p:nvSpPr>
        <p:spPr>
          <a:xfrm>
            <a:off x="304800" y="4724400"/>
            <a:ext cx="2209800" cy="1077218"/>
          </a:xfrm>
          <a:prstGeom prst="rect">
            <a:avLst/>
          </a:prstGeom>
          <a:solidFill>
            <a:schemeClr val="bg1"/>
          </a:solidFill>
          <a:ln>
            <a:solidFill>
              <a:schemeClr val="accent1">
                <a:lumMod val="50000"/>
              </a:schemeClr>
            </a:solidFill>
          </a:ln>
        </p:spPr>
        <p:txBody>
          <a:bodyPr wrap="square" rtlCol="0">
            <a:spAutoFit/>
          </a:bodyPr>
          <a:lstStyle/>
          <a:p>
            <a:r>
              <a:rPr lang="th-TH" sz="3200" dirty="0" smtClean="0"/>
              <a:t>เลือก </a:t>
            </a:r>
            <a:r>
              <a:rPr lang="en-US" sz="3200" dirty="0" smtClean="0"/>
              <a:t>medium </a:t>
            </a:r>
          </a:p>
          <a:p>
            <a:r>
              <a:rPr lang="th-TH" sz="3200" dirty="0" smtClean="0"/>
              <a:t>หรือ </a:t>
            </a:r>
            <a:r>
              <a:rPr lang="en-US" sz="3200" dirty="0" smtClean="0"/>
              <a:t>large</a:t>
            </a:r>
            <a:endParaRPr lang="en-US" sz="3200" dirty="0"/>
          </a:p>
        </p:txBody>
      </p:sp>
      <p:cxnSp>
        <p:nvCxnSpPr>
          <p:cNvPr id="8" name="Straight Arrow Connector 7"/>
          <p:cNvCxnSpPr>
            <a:stCxn id="5" idx="3"/>
          </p:cNvCxnSpPr>
          <p:nvPr/>
        </p:nvCxnSpPr>
        <p:spPr>
          <a:xfrm>
            <a:off x="2774219" y="3797588"/>
            <a:ext cx="654781" cy="12412"/>
          </a:xfrm>
          <a:prstGeom prst="straightConnector1">
            <a:avLst/>
          </a:prstGeom>
          <a:ln w="317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3"/>
          </p:cNvCxnSpPr>
          <p:nvPr/>
        </p:nvCxnSpPr>
        <p:spPr>
          <a:xfrm flipV="1">
            <a:off x="2514600" y="5257800"/>
            <a:ext cx="914400" cy="5209"/>
          </a:xfrm>
          <a:prstGeom prst="straightConnector1">
            <a:avLst/>
          </a:prstGeom>
          <a:ln w="317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657600" y="2438400"/>
            <a:ext cx="4572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382000" y="76200"/>
            <a:ext cx="6858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spAutoFit/>
          </a:bodyPr>
          <a:lstStyle/>
          <a:p>
            <a:pPr algn="ctr"/>
            <a:r>
              <a:rPr lang="en-US" sz="2800" dirty="0" smtClean="0">
                <a:latin typeface="Arial Black" pitchFamily="34" charset="0"/>
              </a:rPr>
              <a:t>10</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b="1" dirty="0" smtClean="0"/>
              <a:t>Create Instance</a:t>
            </a:r>
            <a:endParaRPr lang="en-US" b="1" dirty="0"/>
          </a:p>
        </p:txBody>
      </p:sp>
      <p:sp>
        <p:nvSpPr>
          <p:cNvPr id="3" name="Content Placeholder 2"/>
          <p:cNvSpPr>
            <a:spLocks noGrp="1"/>
          </p:cNvSpPr>
          <p:nvPr>
            <p:ph idx="1"/>
          </p:nvPr>
        </p:nvSpPr>
        <p:spPr/>
        <p:txBody>
          <a:bodyPr>
            <a:normAutofit/>
          </a:bodyPr>
          <a:lstStyle/>
          <a:p>
            <a:endParaRPr lang="en-US" sz="3600" dirty="0"/>
          </a:p>
        </p:txBody>
      </p:sp>
      <p:pic>
        <p:nvPicPr>
          <p:cNvPr id="8194" name="Picture 2" descr="C:\Users\yugi\Desktop\new\2-12.png"/>
          <p:cNvPicPr>
            <a:picLocks noChangeAspect="1" noChangeArrowheads="1"/>
          </p:cNvPicPr>
          <p:nvPr/>
        </p:nvPicPr>
        <p:blipFill>
          <a:blip r:embed="rId2" cstate="print"/>
          <a:srcRect l="21175" t="25949" r="25700" b="18495"/>
          <a:stretch>
            <a:fillRect/>
          </a:stretch>
        </p:blipFill>
        <p:spPr bwMode="auto">
          <a:xfrm>
            <a:off x="2834640" y="1752600"/>
            <a:ext cx="5699760" cy="4191000"/>
          </a:xfrm>
          <a:prstGeom prst="rect">
            <a:avLst/>
          </a:prstGeom>
          <a:noFill/>
        </p:spPr>
      </p:pic>
      <p:sp>
        <p:nvSpPr>
          <p:cNvPr id="5" name="TextBox 4"/>
          <p:cNvSpPr txBox="1"/>
          <p:nvPr/>
        </p:nvSpPr>
        <p:spPr>
          <a:xfrm>
            <a:off x="624840" y="4343400"/>
            <a:ext cx="1523174" cy="584775"/>
          </a:xfrm>
          <a:prstGeom prst="rect">
            <a:avLst/>
          </a:prstGeom>
          <a:solidFill>
            <a:schemeClr val="bg1"/>
          </a:solidFill>
          <a:ln>
            <a:solidFill>
              <a:schemeClr val="accent1">
                <a:lumMod val="50000"/>
              </a:schemeClr>
            </a:solidFill>
          </a:ln>
        </p:spPr>
        <p:txBody>
          <a:bodyPr wrap="square" rtlCol="0">
            <a:spAutoFit/>
          </a:bodyPr>
          <a:lstStyle/>
          <a:p>
            <a:r>
              <a:rPr lang="th-TH" sz="3200" dirty="0" smtClean="0"/>
              <a:t>เลือก </a:t>
            </a:r>
            <a:r>
              <a:rPr lang="en-US" sz="3200" dirty="0" smtClean="0"/>
              <a:t>RDP</a:t>
            </a:r>
            <a:endParaRPr lang="en-US" sz="3200" dirty="0"/>
          </a:p>
        </p:txBody>
      </p:sp>
      <p:cxnSp>
        <p:nvCxnSpPr>
          <p:cNvPr id="8" name="Straight Arrow Connector 7"/>
          <p:cNvCxnSpPr>
            <a:stCxn id="5" idx="3"/>
          </p:cNvCxnSpPr>
          <p:nvPr/>
        </p:nvCxnSpPr>
        <p:spPr>
          <a:xfrm>
            <a:off x="2148014" y="4635788"/>
            <a:ext cx="991426" cy="0"/>
          </a:xfrm>
          <a:prstGeom prst="straightConnector1">
            <a:avLst/>
          </a:prstGeom>
          <a:ln w="317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038600" y="2819400"/>
            <a:ext cx="1143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82000" y="76200"/>
            <a:ext cx="6858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spAutoFit/>
          </a:bodyPr>
          <a:lstStyle/>
          <a:p>
            <a:pPr algn="ctr"/>
            <a:r>
              <a:rPr lang="en-US" sz="2800" dirty="0" smtClean="0">
                <a:latin typeface="Arial Black" pitchFamily="34" charset="0"/>
              </a:rPr>
              <a:t>11</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b="1" dirty="0" smtClean="0"/>
              <a:t>Create Instance</a:t>
            </a:r>
            <a:endParaRPr lang="en-US" b="1" dirty="0"/>
          </a:p>
        </p:txBody>
      </p:sp>
      <p:sp>
        <p:nvSpPr>
          <p:cNvPr id="3" name="Content Placeholder 2"/>
          <p:cNvSpPr>
            <a:spLocks noGrp="1"/>
          </p:cNvSpPr>
          <p:nvPr>
            <p:ph idx="1"/>
          </p:nvPr>
        </p:nvSpPr>
        <p:spPr/>
        <p:txBody>
          <a:bodyPr>
            <a:normAutofit/>
          </a:bodyPr>
          <a:lstStyle/>
          <a:p>
            <a:endParaRPr lang="en-US" sz="3600" dirty="0"/>
          </a:p>
        </p:txBody>
      </p:sp>
      <p:pic>
        <p:nvPicPr>
          <p:cNvPr id="9218" name="Picture 2" descr="C:\Users\yugi\Desktop\new\2-13.png"/>
          <p:cNvPicPr>
            <a:picLocks noChangeAspect="1" noChangeArrowheads="1"/>
          </p:cNvPicPr>
          <p:nvPr/>
        </p:nvPicPr>
        <p:blipFill>
          <a:blip r:embed="rId2" cstate="print"/>
          <a:srcRect l="21680" t="25556" r="8789" b="25555"/>
          <a:stretch>
            <a:fillRect/>
          </a:stretch>
        </p:blipFill>
        <p:spPr bwMode="auto">
          <a:xfrm>
            <a:off x="2209800" y="2133600"/>
            <a:ext cx="6781800" cy="3352800"/>
          </a:xfrm>
          <a:prstGeom prst="rect">
            <a:avLst/>
          </a:prstGeom>
          <a:noFill/>
        </p:spPr>
      </p:pic>
      <p:sp>
        <p:nvSpPr>
          <p:cNvPr id="5" name="TextBox 4"/>
          <p:cNvSpPr txBox="1"/>
          <p:nvPr/>
        </p:nvSpPr>
        <p:spPr>
          <a:xfrm>
            <a:off x="2438400" y="5638800"/>
            <a:ext cx="2590800" cy="584775"/>
          </a:xfrm>
          <a:prstGeom prst="rect">
            <a:avLst/>
          </a:prstGeom>
          <a:solidFill>
            <a:schemeClr val="bg1"/>
          </a:solidFill>
          <a:ln>
            <a:solidFill>
              <a:schemeClr val="accent1">
                <a:lumMod val="50000"/>
              </a:schemeClr>
            </a:solidFill>
          </a:ln>
        </p:spPr>
        <p:txBody>
          <a:bodyPr wrap="square" rtlCol="0">
            <a:spAutoFit/>
          </a:bodyPr>
          <a:lstStyle/>
          <a:p>
            <a:r>
              <a:rPr lang="th-TH" sz="3200" dirty="0" smtClean="0"/>
              <a:t>เลือก </a:t>
            </a:r>
            <a:r>
              <a:rPr lang="en-US" sz="3200" dirty="0" smtClean="0"/>
              <a:t>Enterprise</a:t>
            </a:r>
            <a:endParaRPr lang="en-US" sz="3200" dirty="0"/>
          </a:p>
        </p:txBody>
      </p:sp>
      <p:cxnSp>
        <p:nvCxnSpPr>
          <p:cNvPr id="8" name="Straight Arrow Connector 7"/>
          <p:cNvCxnSpPr/>
          <p:nvPr/>
        </p:nvCxnSpPr>
        <p:spPr>
          <a:xfrm rot="5400000" flipH="1" flipV="1">
            <a:off x="4191000" y="4953001"/>
            <a:ext cx="990601" cy="381000"/>
          </a:xfrm>
          <a:prstGeom prst="straightConnector1">
            <a:avLst/>
          </a:prstGeom>
          <a:ln w="317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0" y="3124200"/>
            <a:ext cx="609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82000" y="76200"/>
            <a:ext cx="6858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spAutoFit/>
          </a:bodyPr>
          <a:lstStyle/>
          <a:p>
            <a:pPr algn="ctr"/>
            <a:r>
              <a:rPr lang="en-US" sz="2800" dirty="0" smtClean="0">
                <a:latin typeface="Arial Black" pitchFamily="34" charset="0"/>
              </a:rPr>
              <a:t>12</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b="1" dirty="0" smtClean="0"/>
              <a:t>Create Instance</a:t>
            </a:r>
            <a:endParaRPr lang="en-US" b="1" dirty="0"/>
          </a:p>
        </p:txBody>
      </p:sp>
      <p:sp>
        <p:nvSpPr>
          <p:cNvPr id="3" name="Content Placeholder 2"/>
          <p:cNvSpPr>
            <a:spLocks noGrp="1"/>
          </p:cNvSpPr>
          <p:nvPr>
            <p:ph idx="1"/>
          </p:nvPr>
        </p:nvSpPr>
        <p:spPr/>
        <p:txBody>
          <a:bodyPr>
            <a:normAutofit/>
          </a:bodyPr>
          <a:lstStyle/>
          <a:p>
            <a:r>
              <a:rPr lang="th-TH" sz="3600" dirty="0" smtClean="0"/>
              <a:t>คลิ๊ก </a:t>
            </a:r>
            <a:r>
              <a:rPr lang="en-US" sz="3600" dirty="0" smtClean="0"/>
              <a:t>Launch </a:t>
            </a:r>
            <a:r>
              <a:rPr lang="th-TH" sz="3600" dirty="0" smtClean="0"/>
              <a:t>แล้วรอให้ </a:t>
            </a:r>
            <a:r>
              <a:rPr lang="en-US" sz="3600" dirty="0" smtClean="0"/>
              <a:t>Status Active</a:t>
            </a:r>
            <a:endParaRPr lang="en-US" sz="3600" dirty="0"/>
          </a:p>
        </p:txBody>
      </p:sp>
      <p:pic>
        <p:nvPicPr>
          <p:cNvPr id="9" name="Picture 2" descr="C:\Users\yugi\Desktop\new\2-15.png"/>
          <p:cNvPicPr>
            <a:picLocks noChangeAspect="1" noChangeArrowheads="1"/>
          </p:cNvPicPr>
          <p:nvPr/>
        </p:nvPicPr>
        <p:blipFill>
          <a:blip r:embed="rId2" cstate="print"/>
          <a:srcRect t="16181" r="3239" b="20486"/>
          <a:stretch>
            <a:fillRect/>
          </a:stretch>
        </p:blipFill>
        <p:spPr bwMode="auto">
          <a:xfrm>
            <a:off x="315912" y="2438401"/>
            <a:ext cx="8523288" cy="3922576"/>
          </a:xfrm>
          <a:prstGeom prst="rect">
            <a:avLst/>
          </a:prstGeom>
          <a:noFill/>
        </p:spPr>
      </p:pic>
      <p:cxnSp>
        <p:nvCxnSpPr>
          <p:cNvPr id="11" name="Straight Connector 10"/>
          <p:cNvCxnSpPr/>
          <p:nvPr/>
        </p:nvCxnSpPr>
        <p:spPr>
          <a:xfrm>
            <a:off x="5462650" y="4470462"/>
            <a:ext cx="381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382000" y="76200"/>
            <a:ext cx="6858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spAutoFit/>
          </a:bodyPr>
          <a:lstStyle/>
          <a:p>
            <a:pPr algn="ctr"/>
            <a:r>
              <a:rPr lang="en-US" sz="2800" dirty="0" smtClean="0">
                <a:latin typeface="Arial Black" pitchFamily="34" charset="0"/>
              </a:rPr>
              <a:t>13</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b="1" dirty="0" smtClean="0">
                <a:latin typeface="Cordia New" pitchFamily="34" charset="-34"/>
                <a:cs typeface="Cordia New" pitchFamily="34" charset="-34"/>
              </a:rPr>
              <a:t>เข้าใช้งาน </a:t>
            </a:r>
            <a:r>
              <a:rPr lang="en" b="1" dirty="0" smtClean="0"/>
              <a:t>instance </a:t>
            </a:r>
            <a:r>
              <a:rPr lang="en" b="1" dirty="0" smtClean="0">
                <a:latin typeface="Cordia New" pitchFamily="34" charset="-34"/>
                <a:cs typeface="Cordia New" pitchFamily="34" charset="-34"/>
              </a:rPr>
              <a:t>ทางหน้า </a:t>
            </a:r>
            <a:r>
              <a:rPr lang="en" b="1" dirty="0" smtClean="0"/>
              <a:t>console</a:t>
            </a:r>
            <a:endParaRPr lang="en-US" b="1" dirty="0"/>
          </a:p>
        </p:txBody>
      </p:sp>
      <p:sp>
        <p:nvSpPr>
          <p:cNvPr id="3" name="Content Placeholder 2"/>
          <p:cNvSpPr>
            <a:spLocks noGrp="1"/>
          </p:cNvSpPr>
          <p:nvPr>
            <p:ph idx="1"/>
          </p:nvPr>
        </p:nvSpPr>
        <p:spPr/>
        <p:txBody>
          <a:bodyPr>
            <a:normAutofit/>
          </a:bodyPr>
          <a:lstStyle/>
          <a:p>
            <a:r>
              <a:rPr lang="en-US" sz="3600" dirty="0" smtClean="0"/>
              <a:t>More -&gt; Console</a:t>
            </a:r>
            <a:endParaRPr lang="en-US" sz="3600" dirty="0"/>
          </a:p>
        </p:txBody>
      </p:sp>
      <p:pic>
        <p:nvPicPr>
          <p:cNvPr id="10242" name="Picture 2" descr="C:\Users\yugi\Desktop\new\3-1.png"/>
          <p:cNvPicPr>
            <a:picLocks noChangeAspect="1" noChangeArrowheads="1"/>
          </p:cNvPicPr>
          <p:nvPr/>
        </p:nvPicPr>
        <p:blipFill>
          <a:blip r:embed="rId2" cstate="print"/>
          <a:srcRect l="22401" t="27106" r="2100" b="4005"/>
          <a:stretch>
            <a:fillRect/>
          </a:stretch>
        </p:blipFill>
        <p:spPr bwMode="auto">
          <a:xfrm>
            <a:off x="1219200" y="2209800"/>
            <a:ext cx="6934200" cy="4448712"/>
          </a:xfrm>
          <a:prstGeom prst="rect">
            <a:avLst/>
          </a:prstGeom>
          <a:noFill/>
        </p:spPr>
      </p:pic>
      <p:sp>
        <p:nvSpPr>
          <p:cNvPr id="5" name="Rounded Rectangle 4"/>
          <p:cNvSpPr/>
          <p:nvPr/>
        </p:nvSpPr>
        <p:spPr>
          <a:xfrm>
            <a:off x="6019800" y="3200400"/>
            <a:ext cx="1676400" cy="3429000"/>
          </a:xfrm>
          <a:prstGeom prst="roundRect">
            <a:avLst>
              <a:gd name="adj" fmla="val 7537"/>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82000" y="76200"/>
            <a:ext cx="6858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spAutoFit/>
          </a:bodyPr>
          <a:lstStyle/>
          <a:p>
            <a:pPr algn="ctr"/>
            <a:r>
              <a:rPr lang="en-US" sz="2800" dirty="0" smtClean="0">
                <a:latin typeface="Arial Black" pitchFamily="34" charset="0"/>
              </a:rPr>
              <a:t>14</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b="1" dirty="0" smtClean="0">
                <a:latin typeface="Cordia New" pitchFamily="34" charset="-34"/>
                <a:cs typeface="Cordia New" pitchFamily="34" charset="-34"/>
              </a:rPr>
              <a:t>เข้าใช้งาน </a:t>
            </a:r>
            <a:r>
              <a:rPr lang="en" b="1" dirty="0" smtClean="0"/>
              <a:t>instance </a:t>
            </a:r>
            <a:r>
              <a:rPr lang="en" b="1" dirty="0" smtClean="0">
                <a:latin typeface="Cordia New" pitchFamily="34" charset="-34"/>
                <a:cs typeface="Cordia New" pitchFamily="34" charset="-34"/>
              </a:rPr>
              <a:t>ทางหน้า </a:t>
            </a:r>
            <a:r>
              <a:rPr lang="en" b="1" dirty="0" smtClean="0"/>
              <a:t>console</a:t>
            </a:r>
            <a:endParaRPr lang="en-US" b="1" dirty="0"/>
          </a:p>
        </p:txBody>
      </p:sp>
      <p:sp>
        <p:nvSpPr>
          <p:cNvPr id="3" name="Content Placeholder 2"/>
          <p:cNvSpPr>
            <a:spLocks noGrp="1"/>
          </p:cNvSpPr>
          <p:nvPr>
            <p:ph idx="1"/>
          </p:nvPr>
        </p:nvSpPr>
        <p:spPr/>
        <p:txBody>
          <a:bodyPr>
            <a:normAutofit/>
          </a:bodyPr>
          <a:lstStyle/>
          <a:p>
            <a:r>
              <a:rPr lang="en" dirty="0" smtClean="0">
                <a:latin typeface="Cordia New" pitchFamily="34" charset="-34"/>
                <a:cs typeface="Cordia New" pitchFamily="34" charset="-34"/>
              </a:rPr>
              <a:t>ตรวจสอบว่าสามารถใช้ </a:t>
            </a:r>
            <a:r>
              <a:rPr lang="en" dirty="0" smtClean="0"/>
              <a:t>internet </a:t>
            </a:r>
            <a:r>
              <a:rPr lang="en" dirty="0" smtClean="0">
                <a:latin typeface="Cordia New" pitchFamily="34" charset="-34"/>
                <a:cs typeface="Cordia New" pitchFamily="34" charset="-34"/>
              </a:rPr>
              <a:t>ได้</a:t>
            </a:r>
          </a:p>
          <a:p>
            <a:r>
              <a:rPr lang="en" dirty="0" smtClean="0">
                <a:latin typeface="Cordia New" pitchFamily="34" charset="-34"/>
                <a:cs typeface="Cordia New" pitchFamily="34" charset="-34"/>
              </a:rPr>
              <a:t>ตรวจสอบจำนวน </a:t>
            </a:r>
            <a:r>
              <a:rPr lang="en" dirty="0" smtClean="0"/>
              <a:t>RAM, CPU</a:t>
            </a:r>
            <a:endParaRPr lang="en-US" dirty="0">
              <a:latin typeface="Cordia New" pitchFamily="34" charset="-34"/>
              <a:cs typeface="Cordia New" pitchFamily="34" charset="-34"/>
            </a:endParaRPr>
          </a:p>
        </p:txBody>
      </p:sp>
      <p:pic>
        <p:nvPicPr>
          <p:cNvPr id="11266" name="Picture 2" descr="C:\Users\yugi\Desktop\new\3-7.png"/>
          <p:cNvPicPr>
            <a:picLocks noChangeAspect="1" noChangeArrowheads="1"/>
          </p:cNvPicPr>
          <p:nvPr/>
        </p:nvPicPr>
        <p:blipFill>
          <a:blip r:embed="rId2" cstate="print"/>
          <a:srcRect l="36621" t="15463" r="15546" b="23426"/>
          <a:stretch>
            <a:fillRect/>
          </a:stretch>
        </p:blipFill>
        <p:spPr bwMode="auto">
          <a:xfrm>
            <a:off x="152400" y="2667000"/>
            <a:ext cx="4495800" cy="4038600"/>
          </a:xfrm>
          <a:prstGeom prst="rect">
            <a:avLst/>
          </a:prstGeom>
          <a:noFill/>
        </p:spPr>
      </p:pic>
      <p:pic>
        <p:nvPicPr>
          <p:cNvPr id="11267" name="Picture 3" descr="C:\Users\yugi\Desktop\new\3-9.png"/>
          <p:cNvPicPr>
            <a:picLocks noChangeAspect="1" noChangeArrowheads="1"/>
          </p:cNvPicPr>
          <p:nvPr/>
        </p:nvPicPr>
        <p:blipFill>
          <a:blip r:embed="rId3" cstate="print"/>
          <a:srcRect l="30992" t="16319" r="22233" b="20347"/>
          <a:stretch>
            <a:fillRect/>
          </a:stretch>
        </p:blipFill>
        <p:spPr bwMode="auto">
          <a:xfrm>
            <a:off x="4724400" y="2719223"/>
            <a:ext cx="4267200" cy="4062577"/>
          </a:xfrm>
          <a:prstGeom prst="rect">
            <a:avLst/>
          </a:prstGeom>
          <a:noFill/>
        </p:spPr>
      </p:pic>
      <p:sp>
        <p:nvSpPr>
          <p:cNvPr id="8" name="Rectangle 7"/>
          <p:cNvSpPr/>
          <p:nvPr/>
        </p:nvSpPr>
        <p:spPr>
          <a:xfrm>
            <a:off x="381000" y="5791200"/>
            <a:ext cx="19050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05400" y="5638800"/>
            <a:ext cx="29718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82000" y="76200"/>
            <a:ext cx="6858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spAutoFit/>
          </a:bodyPr>
          <a:lstStyle/>
          <a:p>
            <a:pPr algn="ctr"/>
            <a:r>
              <a:rPr lang="en-US" sz="2800" dirty="0" smtClean="0">
                <a:latin typeface="Arial Black" pitchFamily="34" charset="0"/>
              </a:rPr>
              <a:t>15</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 b="1" dirty="0" smtClean="0">
                <a:latin typeface="Cordia New" pitchFamily="34" charset="-34"/>
                <a:cs typeface="Cordia New" pitchFamily="34" charset="-34"/>
              </a:rPr>
              <a:t>ใช้ </a:t>
            </a:r>
            <a:r>
              <a:rPr lang="en" b="1" dirty="0" smtClean="0"/>
              <a:t>Remote Desktop </a:t>
            </a:r>
            <a:r>
              <a:rPr lang="en" b="1" dirty="0" smtClean="0">
                <a:latin typeface="Cordia New" pitchFamily="34" charset="-34"/>
                <a:cs typeface="Cordia New" pitchFamily="34" charset="-34"/>
              </a:rPr>
              <a:t>เพื่อ</a:t>
            </a:r>
            <a:r>
              <a:rPr lang="en" b="1" dirty="0" smtClean="0"/>
              <a:t> transfer file</a:t>
            </a:r>
            <a:endParaRPr lang="en-US" b="1" dirty="0"/>
          </a:p>
        </p:txBody>
      </p:sp>
      <p:sp>
        <p:nvSpPr>
          <p:cNvPr id="3" name="Content Placeholder 2"/>
          <p:cNvSpPr>
            <a:spLocks noGrp="1"/>
          </p:cNvSpPr>
          <p:nvPr>
            <p:ph idx="1"/>
          </p:nvPr>
        </p:nvSpPr>
        <p:spPr/>
        <p:txBody>
          <a:bodyPr>
            <a:normAutofit/>
          </a:bodyPr>
          <a:lstStyle/>
          <a:p>
            <a:r>
              <a:rPr lang="en-US" sz="3600" dirty="0" smtClean="0"/>
              <a:t>Associate Floating IP</a:t>
            </a:r>
            <a:endParaRPr lang="en-US" sz="3600" dirty="0"/>
          </a:p>
        </p:txBody>
      </p:sp>
      <p:pic>
        <p:nvPicPr>
          <p:cNvPr id="12290" name="Picture 2" descr="C:\Users\yugi\Desktop\new\4-1.png"/>
          <p:cNvPicPr>
            <a:picLocks noChangeAspect="1" noChangeArrowheads="1"/>
          </p:cNvPicPr>
          <p:nvPr/>
        </p:nvPicPr>
        <p:blipFill>
          <a:blip r:embed="rId2" cstate="print"/>
          <a:srcRect l="21549" t="15741" r="2669" b="45370"/>
          <a:stretch>
            <a:fillRect/>
          </a:stretch>
        </p:blipFill>
        <p:spPr bwMode="auto">
          <a:xfrm>
            <a:off x="914400" y="2743200"/>
            <a:ext cx="7391400" cy="2667000"/>
          </a:xfrm>
          <a:prstGeom prst="rect">
            <a:avLst/>
          </a:prstGeom>
          <a:noFill/>
        </p:spPr>
      </p:pic>
      <p:sp>
        <p:nvSpPr>
          <p:cNvPr id="5" name="TextBox 4"/>
          <p:cNvSpPr txBox="1"/>
          <p:nvPr/>
        </p:nvSpPr>
        <p:spPr>
          <a:xfrm>
            <a:off x="8382000" y="76200"/>
            <a:ext cx="6858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spAutoFit/>
          </a:bodyPr>
          <a:lstStyle/>
          <a:p>
            <a:pPr algn="ctr"/>
            <a:r>
              <a:rPr lang="en-US" sz="2800" dirty="0" smtClean="0">
                <a:latin typeface="Arial Black" pitchFamily="34" charset="0"/>
              </a:rPr>
              <a:t>16</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4" name="Cloud 3"/>
          <p:cNvSpPr/>
          <p:nvPr/>
        </p:nvSpPr>
        <p:spPr>
          <a:xfrm>
            <a:off x="3505200" y="685800"/>
            <a:ext cx="5181600" cy="30480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smtClean="0"/>
              <a:t>Processing resources for an organization</a:t>
            </a:r>
            <a:endParaRPr lang="th-TH" sz="4000" dirty="0" smtClean="0"/>
          </a:p>
        </p:txBody>
      </p:sp>
      <p:pic>
        <p:nvPicPr>
          <p:cNvPr id="5" name="Picture 4" descr="User-green-icon.png"/>
          <p:cNvPicPr>
            <a:picLocks noChangeAspect="1"/>
          </p:cNvPicPr>
          <p:nvPr/>
        </p:nvPicPr>
        <p:blipFill>
          <a:blip r:embed="rId2" cstate="print"/>
          <a:stretch>
            <a:fillRect/>
          </a:stretch>
        </p:blipFill>
        <p:spPr>
          <a:xfrm>
            <a:off x="1371600" y="3505200"/>
            <a:ext cx="812800" cy="812800"/>
          </a:xfrm>
          <a:prstGeom prst="rect">
            <a:avLst/>
          </a:prstGeom>
        </p:spPr>
      </p:pic>
      <p:pic>
        <p:nvPicPr>
          <p:cNvPr id="1026" name="Picture 2" descr="http://icons.iconarchive.com/icons/icons-land/vista-hardware-devices/128/Portable-Computer-icon.png"/>
          <p:cNvPicPr>
            <a:picLocks noChangeAspect="1" noChangeArrowheads="1"/>
          </p:cNvPicPr>
          <p:nvPr/>
        </p:nvPicPr>
        <p:blipFill>
          <a:blip r:embed="rId3" cstate="print"/>
          <a:srcRect/>
          <a:stretch>
            <a:fillRect/>
          </a:stretch>
        </p:blipFill>
        <p:spPr bwMode="auto">
          <a:xfrm>
            <a:off x="2209800" y="3352800"/>
            <a:ext cx="1219200" cy="1219201"/>
          </a:xfrm>
          <a:prstGeom prst="rect">
            <a:avLst/>
          </a:prstGeom>
          <a:noFill/>
        </p:spPr>
      </p:pic>
      <p:pic>
        <p:nvPicPr>
          <p:cNvPr id="6" name="Picture 5" descr="User-green-icon.png"/>
          <p:cNvPicPr>
            <a:picLocks noChangeAspect="1"/>
          </p:cNvPicPr>
          <p:nvPr/>
        </p:nvPicPr>
        <p:blipFill>
          <a:blip r:embed="rId2" cstate="print"/>
          <a:stretch>
            <a:fillRect/>
          </a:stretch>
        </p:blipFill>
        <p:spPr>
          <a:xfrm>
            <a:off x="3048000" y="4191000"/>
            <a:ext cx="812800" cy="812800"/>
          </a:xfrm>
          <a:prstGeom prst="rect">
            <a:avLst/>
          </a:prstGeom>
        </p:spPr>
      </p:pic>
      <p:pic>
        <p:nvPicPr>
          <p:cNvPr id="7" name="Picture 2" descr="http://icons.iconarchive.com/icons/icons-land/vista-hardware-devices/128/Portable-Computer-icon.png"/>
          <p:cNvPicPr>
            <a:picLocks noChangeAspect="1" noChangeArrowheads="1"/>
          </p:cNvPicPr>
          <p:nvPr/>
        </p:nvPicPr>
        <p:blipFill>
          <a:blip r:embed="rId3" cstate="print"/>
          <a:srcRect/>
          <a:stretch>
            <a:fillRect/>
          </a:stretch>
        </p:blipFill>
        <p:spPr bwMode="auto">
          <a:xfrm>
            <a:off x="3886200" y="4038600"/>
            <a:ext cx="1219200" cy="1219201"/>
          </a:xfrm>
          <a:prstGeom prst="rect">
            <a:avLst/>
          </a:prstGeom>
          <a:noFill/>
        </p:spPr>
      </p:pic>
      <p:pic>
        <p:nvPicPr>
          <p:cNvPr id="8" name="Picture 7" descr="User-green-icon.png"/>
          <p:cNvPicPr>
            <a:picLocks noChangeAspect="1"/>
          </p:cNvPicPr>
          <p:nvPr/>
        </p:nvPicPr>
        <p:blipFill>
          <a:blip r:embed="rId2" cstate="print"/>
          <a:stretch>
            <a:fillRect/>
          </a:stretch>
        </p:blipFill>
        <p:spPr>
          <a:xfrm>
            <a:off x="533400" y="4495800"/>
            <a:ext cx="812800" cy="812800"/>
          </a:xfrm>
          <a:prstGeom prst="rect">
            <a:avLst/>
          </a:prstGeom>
        </p:spPr>
      </p:pic>
      <p:pic>
        <p:nvPicPr>
          <p:cNvPr id="9" name="Picture 2" descr="http://icons.iconarchive.com/icons/icons-land/vista-hardware-devices/128/Portable-Computer-icon.png"/>
          <p:cNvPicPr>
            <a:picLocks noChangeAspect="1" noChangeArrowheads="1"/>
          </p:cNvPicPr>
          <p:nvPr/>
        </p:nvPicPr>
        <p:blipFill>
          <a:blip r:embed="rId3" cstate="print"/>
          <a:srcRect/>
          <a:stretch>
            <a:fillRect/>
          </a:stretch>
        </p:blipFill>
        <p:spPr bwMode="auto">
          <a:xfrm>
            <a:off x="1371600" y="4343400"/>
            <a:ext cx="1219200" cy="1219201"/>
          </a:xfrm>
          <a:prstGeom prst="rect">
            <a:avLst/>
          </a:prstGeom>
          <a:noFill/>
        </p:spPr>
      </p:pic>
      <p:pic>
        <p:nvPicPr>
          <p:cNvPr id="10" name="Picture 9" descr="User-green-icon.png"/>
          <p:cNvPicPr>
            <a:picLocks noChangeAspect="1"/>
          </p:cNvPicPr>
          <p:nvPr/>
        </p:nvPicPr>
        <p:blipFill>
          <a:blip r:embed="rId2" cstate="print"/>
          <a:stretch>
            <a:fillRect/>
          </a:stretch>
        </p:blipFill>
        <p:spPr>
          <a:xfrm>
            <a:off x="2362200" y="5181600"/>
            <a:ext cx="812800" cy="812800"/>
          </a:xfrm>
          <a:prstGeom prst="rect">
            <a:avLst/>
          </a:prstGeom>
        </p:spPr>
      </p:pic>
      <p:pic>
        <p:nvPicPr>
          <p:cNvPr id="11" name="Picture 2" descr="http://icons.iconarchive.com/icons/icons-land/vista-hardware-devices/128/Portable-Computer-icon.png"/>
          <p:cNvPicPr>
            <a:picLocks noChangeAspect="1" noChangeArrowheads="1"/>
          </p:cNvPicPr>
          <p:nvPr/>
        </p:nvPicPr>
        <p:blipFill>
          <a:blip r:embed="rId3" cstate="print"/>
          <a:srcRect/>
          <a:stretch>
            <a:fillRect/>
          </a:stretch>
        </p:blipFill>
        <p:spPr bwMode="auto">
          <a:xfrm>
            <a:off x="3200400" y="5029200"/>
            <a:ext cx="1219200" cy="1219201"/>
          </a:xfrm>
          <a:prstGeom prst="rect">
            <a:avLst/>
          </a:prstGeom>
          <a:noFill/>
        </p:spPr>
      </p:pic>
      <p:pic>
        <p:nvPicPr>
          <p:cNvPr id="12" name="Picture 11" descr="User-green-icon.png"/>
          <p:cNvPicPr>
            <a:picLocks noChangeAspect="1"/>
          </p:cNvPicPr>
          <p:nvPr/>
        </p:nvPicPr>
        <p:blipFill>
          <a:blip r:embed="rId2" cstate="print"/>
          <a:stretch>
            <a:fillRect/>
          </a:stretch>
        </p:blipFill>
        <p:spPr>
          <a:xfrm>
            <a:off x="4572000" y="5181600"/>
            <a:ext cx="812800" cy="812800"/>
          </a:xfrm>
          <a:prstGeom prst="rect">
            <a:avLst/>
          </a:prstGeom>
        </p:spPr>
      </p:pic>
      <p:pic>
        <p:nvPicPr>
          <p:cNvPr id="13" name="Picture 2" descr="http://icons.iconarchive.com/icons/icons-land/vista-hardware-devices/128/Portable-Computer-icon.png"/>
          <p:cNvPicPr>
            <a:picLocks noChangeAspect="1" noChangeArrowheads="1"/>
          </p:cNvPicPr>
          <p:nvPr/>
        </p:nvPicPr>
        <p:blipFill>
          <a:blip r:embed="rId3" cstate="print"/>
          <a:srcRect/>
          <a:stretch>
            <a:fillRect/>
          </a:stretch>
        </p:blipFill>
        <p:spPr bwMode="auto">
          <a:xfrm>
            <a:off x="5410200" y="5029200"/>
            <a:ext cx="1219200" cy="1219201"/>
          </a:xfrm>
          <a:prstGeom prst="rect">
            <a:avLst/>
          </a:prstGeom>
          <a:noFill/>
        </p:spPr>
      </p:pic>
      <p:sp>
        <p:nvSpPr>
          <p:cNvPr id="14" name="Notched Right Arrow 13"/>
          <p:cNvSpPr/>
          <p:nvPr/>
        </p:nvSpPr>
        <p:spPr>
          <a:xfrm rot="19470731">
            <a:off x="3544130" y="3555517"/>
            <a:ext cx="533400" cy="304800"/>
          </a:xfrm>
          <a:prstGeom prst="notchedRightArrow">
            <a:avLst>
              <a:gd name="adj1" fmla="val 50000"/>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5" name="Notched Right Arrow 14"/>
          <p:cNvSpPr/>
          <p:nvPr/>
        </p:nvSpPr>
        <p:spPr>
          <a:xfrm rot="19470731">
            <a:off x="4915731" y="3784116"/>
            <a:ext cx="533400" cy="304800"/>
          </a:xfrm>
          <a:prstGeom prst="notchedRightArrow">
            <a:avLst>
              <a:gd name="adj1" fmla="val 50000"/>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6" name="Notched Right Arrow 15"/>
          <p:cNvSpPr/>
          <p:nvPr/>
        </p:nvSpPr>
        <p:spPr>
          <a:xfrm rot="19470731">
            <a:off x="5906330" y="4165117"/>
            <a:ext cx="533400" cy="304800"/>
          </a:xfrm>
          <a:prstGeom prst="notchedRightArrow">
            <a:avLst>
              <a:gd name="adj1" fmla="val 50000"/>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 b="1" dirty="0" smtClean="0">
                <a:latin typeface="Cordia New" pitchFamily="34" charset="-34"/>
                <a:cs typeface="Cordia New" pitchFamily="34" charset="-34"/>
              </a:rPr>
              <a:t>ใช้ </a:t>
            </a:r>
            <a:r>
              <a:rPr lang="en" b="1" dirty="0" smtClean="0"/>
              <a:t>Remote Desktop </a:t>
            </a:r>
            <a:r>
              <a:rPr lang="en" b="1" dirty="0" smtClean="0">
                <a:latin typeface="Cordia New" pitchFamily="34" charset="-34"/>
                <a:cs typeface="Cordia New" pitchFamily="34" charset="-34"/>
              </a:rPr>
              <a:t>เพื่อ</a:t>
            </a:r>
            <a:r>
              <a:rPr lang="en" b="1" dirty="0" smtClean="0"/>
              <a:t> transfer file</a:t>
            </a:r>
            <a:endParaRPr lang="en-US" b="1" dirty="0"/>
          </a:p>
        </p:txBody>
      </p:sp>
      <p:sp>
        <p:nvSpPr>
          <p:cNvPr id="3" name="Content Placeholder 2"/>
          <p:cNvSpPr>
            <a:spLocks noGrp="1"/>
          </p:cNvSpPr>
          <p:nvPr>
            <p:ph idx="1"/>
          </p:nvPr>
        </p:nvSpPr>
        <p:spPr/>
        <p:txBody>
          <a:bodyPr>
            <a:normAutofit/>
          </a:bodyPr>
          <a:lstStyle/>
          <a:p>
            <a:r>
              <a:rPr lang="en-US" sz="3600" dirty="0" smtClean="0"/>
              <a:t>Associate Floating IP</a:t>
            </a:r>
            <a:endParaRPr lang="en-US" sz="3600" dirty="0"/>
          </a:p>
        </p:txBody>
      </p:sp>
      <p:pic>
        <p:nvPicPr>
          <p:cNvPr id="13314" name="Picture 2" descr="C:\Users\yugi\Desktop\new\4-3.png"/>
          <p:cNvPicPr>
            <a:picLocks noChangeAspect="1" noChangeArrowheads="1"/>
          </p:cNvPicPr>
          <p:nvPr/>
        </p:nvPicPr>
        <p:blipFill>
          <a:blip r:embed="rId2" cstate="print"/>
          <a:srcRect l="23714" t="32176" r="3630" b="42268"/>
          <a:stretch>
            <a:fillRect/>
          </a:stretch>
        </p:blipFill>
        <p:spPr bwMode="auto">
          <a:xfrm>
            <a:off x="1066800" y="2209800"/>
            <a:ext cx="7086600" cy="1752600"/>
          </a:xfrm>
          <a:prstGeom prst="rect">
            <a:avLst/>
          </a:prstGeom>
          <a:noFill/>
        </p:spPr>
      </p:pic>
      <p:pic>
        <p:nvPicPr>
          <p:cNvPr id="13315" name="Picture 3" descr="C:\Users\yugi\Desktop\new\4-4.png"/>
          <p:cNvPicPr>
            <a:picLocks noChangeAspect="1" noChangeArrowheads="1"/>
          </p:cNvPicPr>
          <p:nvPr/>
        </p:nvPicPr>
        <p:blipFill>
          <a:blip r:embed="rId3" cstate="print"/>
          <a:srcRect l="21077" t="26667" r="8610" b="26667"/>
          <a:stretch>
            <a:fillRect/>
          </a:stretch>
        </p:blipFill>
        <p:spPr bwMode="auto">
          <a:xfrm>
            <a:off x="1905000" y="4114800"/>
            <a:ext cx="5388429" cy="2514600"/>
          </a:xfrm>
          <a:prstGeom prst="rect">
            <a:avLst/>
          </a:prstGeom>
          <a:noFill/>
        </p:spPr>
      </p:pic>
      <p:sp>
        <p:nvSpPr>
          <p:cNvPr id="6" name="TextBox 5"/>
          <p:cNvSpPr txBox="1"/>
          <p:nvPr/>
        </p:nvSpPr>
        <p:spPr>
          <a:xfrm>
            <a:off x="8382000" y="76200"/>
            <a:ext cx="6858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spAutoFit/>
          </a:bodyPr>
          <a:lstStyle/>
          <a:p>
            <a:pPr algn="ctr"/>
            <a:r>
              <a:rPr lang="en-US" sz="2800" dirty="0" smtClean="0">
                <a:latin typeface="Arial Black" pitchFamily="34" charset="0"/>
              </a:rPr>
              <a:t>17</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 b="1" dirty="0" smtClean="0">
                <a:latin typeface="Cordia New" pitchFamily="34" charset="-34"/>
                <a:cs typeface="Cordia New" pitchFamily="34" charset="-34"/>
              </a:rPr>
              <a:t>ใช้ </a:t>
            </a:r>
            <a:r>
              <a:rPr lang="en" b="1" dirty="0" smtClean="0"/>
              <a:t>Remote Desktop </a:t>
            </a:r>
            <a:r>
              <a:rPr lang="en" b="1" dirty="0" smtClean="0">
                <a:latin typeface="Cordia New" pitchFamily="34" charset="-34"/>
                <a:cs typeface="Cordia New" pitchFamily="34" charset="-34"/>
              </a:rPr>
              <a:t>เพื่อ</a:t>
            </a:r>
            <a:r>
              <a:rPr lang="en" b="1" dirty="0" smtClean="0"/>
              <a:t> transfer file</a:t>
            </a:r>
            <a:endParaRPr lang="en-US" b="1" dirty="0"/>
          </a:p>
        </p:txBody>
      </p:sp>
      <p:sp>
        <p:nvSpPr>
          <p:cNvPr id="3" name="Content Placeholder 2"/>
          <p:cNvSpPr>
            <a:spLocks noGrp="1"/>
          </p:cNvSpPr>
          <p:nvPr>
            <p:ph idx="1"/>
          </p:nvPr>
        </p:nvSpPr>
        <p:spPr/>
        <p:txBody>
          <a:bodyPr>
            <a:normAutofit/>
          </a:bodyPr>
          <a:lstStyle/>
          <a:p>
            <a:r>
              <a:rPr lang="en-US" sz="3600" dirty="0" smtClean="0"/>
              <a:t>Associate Floating IP</a:t>
            </a:r>
            <a:endParaRPr lang="en-US" sz="3600" dirty="0"/>
          </a:p>
        </p:txBody>
      </p:sp>
      <p:pic>
        <p:nvPicPr>
          <p:cNvPr id="14338" name="Picture 2" descr="C:\Users\yugi\Desktop\new\4-5.png"/>
          <p:cNvPicPr>
            <a:picLocks noChangeAspect="1" noChangeArrowheads="1"/>
          </p:cNvPicPr>
          <p:nvPr/>
        </p:nvPicPr>
        <p:blipFill>
          <a:blip r:embed="rId2" cstate="print"/>
          <a:srcRect l="22770" t="27014" r="3011" b="22986"/>
          <a:stretch>
            <a:fillRect/>
          </a:stretch>
        </p:blipFill>
        <p:spPr bwMode="auto">
          <a:xfrm>
            <a:off x="990600" y="2590800"/>
            <a:ext cx="7239000" cy="3429000"/>
          </a:xfrm>
          <a:prstGeom prst="rect">
            <a:avLst/>
          </a:prstGeom>
          <a:noFill/>
        </p:spPr>
      </p:pic>
      <p:cxnSp>
        <p:nvCxnSpPr>
          <p:cNvPr id="8" name="Straight Connector 7"/>
          <p:cNvCxnSpPr/>
          <p:nvPr/>
        </p:nvCxnSpPr>
        <p:spPr>
          <a:xfrm>
            <a:off x="2286000" y="5281550"/>
            <a:ext cx="762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82000" y="76200"/>
            <a:ext cx="6858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spAutoFit/>
          </a:bodyPr>
          <a:lstStyle/>
          <a:p>
            <a:pPr algn="ctr"/>
            <a:r>
              <a:rPr lang="en-US" sz="2800" dirty="0" smtClean="0">
                <a:latin typeface="Arial Black" pitchFamily="34" charset="0"/>
              </a:rPr>
              <a:t>18</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 b="1" dirty="0" smtClean="0">
                <a:latin typeface="Cordia New" pitchFamily="34" charset="-34"/>
                <a:cs typeface="Cordia New" pitchFamily="34" charset="-34"/>
              </a:rPr>
              <a:t>ใช้ </a:t>
            </a:r>
            <a:r>
              <a:rPr lang="en" b="1" dirty="0" smtClean="0"/>
              <a:t>Remote Desktop </a:t>
            </a:r>
            <a:r>
              <a:rPr lang="en" b="1" dirty="0" smtClean="0">
                <a:latin typeface="Cordia New" pitchFamily="34" charset="-34"/>
                <a:cs typeface="Cordia New" pitchFamily="34" charset="-34"/>
              </a:rPr>
              <a:t>เพื่อ</a:t>
            </a:r>
            <a:r>
              <a:rPr lang="en" b="1" dirty="0" smtClean="0"/>
              <a:t> transfer file</a:t>
            </a:r>
            <a:endParaRPr lang="en-US" b="1" dirty="0"/>
          </a:p>
        </p:txBody>
      </p:sp>
      <p:sp>
        <p:nvSpPr>
          <p:cNvPr id="3" name="Content Placeholder 2"/>
          <p:cNvSpPr>
            <a:spLocks noGrp="1"/>
          </p:cNvSpPr>
          <p:nvPr>
            <p:ph idx="1"/>
          </p:nvPr>
        </p:nvSpPr>
        <p:spPr/>
        <p:txBody>
          <a:bodyPr>
            <a:normAutofit/>
          </a:bodyPr>
          <a:lstStyle/>
          <a:p>
            <a:r>
              <a:rPr lang="en" sz="3600" dirty="0" smtClean="0"/>
              <a:t>Enable Remote Desktop </a:t>
            </a:r>
            <a:r>
              <a:rPr lang="en" sz="3600" dirty="0" smtClean="0">
                <a:latin typeface="Cordia New" pitchFamily="34" charset="-34"/>
                <a:cs typeface="Cordia New" pitchFamily="34" charset="-34"/>
              </a:rPr>
              <a:t>บน</a:t>
            </a:r>
            <a:r>
              <a:rPr lang="en" sz="3600" dirty="0" smtClean="0"/>
              <a:t> instance</a:t>
            </a:r>
            <a:endParaRPr lang="en-US" sz="3600" dirty="0"/>
          </a:p>
        </p:txBody>
      </p:sp>
      <p:pic>
        <p:nvPicPr>
          <p:cNvPr id="15362" name="Picture 2" descr="C:\Users\yugi\Desktop\new\5-1.png"/>
          <p:cNvPicPr>
            <a:picLocks noChangeAspect="1" noChangeArrowheads="1"/>
          </p:cNvPicPr>
          <p:nvPr/>
        </p:nvPicPr>
        <p:blipFill>
          <a:blip r:embed="rId2" cstate="print"/>
          <a:srcRect l="35221" t="18681" r="40560" b="39097"/>
          <a:stretch>
            <a:fillRect/>
          </a:stretch>
        </p:blipFill>
        <p:spPr bwMode="auto">
          <a:xfrm>
            <a:off x="1066800" y="2514600"/>
            <a:ext cx="2362200" cy="2895600"/>
          </a:xfrm>
          <a:prstGeom prst="rect">
            <a:avLst/>
          </a:prstGeom>
          <a:noFill/>
        </p:spPr>
      </p:pic>
      <p:pic>
        <p:nvPicPr>
          <p:cNvPr id="15363" name="Picture 3" descr="C:\Users\yugi\Desktop\new\5-2.png"/>
          <p:cNvPicPr>
            <a:picLocks noChangeAspect="1" noChangeArrowheads="1"/>
          </p:cNvPicPr>
          <p:nvPr/>
        </p:nvPicPr>
        <p:blipFill>
          <a:blip r:embed="rId3" cstate="print"/>
          <a:srcRect l="33317" t="23356" r="21370" b="9976"/>
          <a:stretch>
            <a:fillRect/>
          </a:stretch>
        </p:blipFill>
        <p:spPr bwMode="auto">
          <a:xfrm>
            <a:off x="3886200" y="2133600"/>
            <a:ext cx="4419600" cy="4572000"/>
          </a:xfrm>
          <a:prstGeom prst="rect">
            <a:avLst/>
          </a:prstGeom>
          <a:noFill/>
        </p:spPr>
      </p:pic>
      <p:sp>
        <p:nvSpPr>
          <p:cNvPr id="6" name="TextBox 5"/>
          <p:cNvSpPr txBox="1"/>
          <p:nvPr/>
        </p:nvSpPr>
        <p:spPr>
          <a:xfrm>
            <a:off x="8382000" y="76200"/>
            <a:ext cx="6858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spAutoFit/>
          </a:bodyPr>
          <a:lstStyle/>
          <a:p>
            <a:pPr algn="ctr"/>
            <a:r>
              <a:rPr lang="en-US" sz="2800" dirty="0" smtClean="0">
                <a:latin typeface="Arial Black" pitchFamily="34" charset="0"/>
              </a:rPr>
              <a:t>19</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 b="1" dirty="0" smtClean="0">
                <a:latin typeface="Cordia New" pitchFamily="34" charset="-34"/>
                <a:cs typeface="Cordia New" pitchFamily="34" charset="-34"/>
              </a:rPr>
              <a:t>ใช้ </a:t>
            </a:r>
            <a:r>
              <a:rPr lang="en" b="1" dirty="0" smtClean="0"/>
              <a:t>Remote Desktop </a:t>
            </a:r>
            <a:r>
              <a:rPr lang="en" b="1" dirty="0" smtClean="0">
                <a:latin typeface="Cordia New" pitchFamily="34" charset="-34"/>
                <a:cs typeface="Cordia New" pitchFamily="34" charset="-34"/>
              </a:rPr>
              <a:t>เพื่อ</a:t>
            </a:r>
            <a:r>
              <a:rPr lang="en" b="1" dirty="0" smtClean="0"/>
              <a:t> transfer file</a:t>
            </a:r>
            <a:endParaRPr lang="en-US" b="1" dirty="0"/>
          </a:p>
        </p:txBody>
      </p:sp>
      <p:sp>
        <p:nvSpPr>
          <p:cNvPr id="3" name="Content Placeholder 2"/>
          <p:cNvSpPr>
            <a:spLocks noGrp="1"/>
          </p:cNvSpPr>
          <p:nvPr>
            <p:ph idx="1"/>
          </p:nvPr>
        </p:nvSpPr>
        <p:spPr/>
        <p:txBody>
          <a:bodyPr>
            <a:normAutofit/>
          </a:bodyPr>
          <a:lstStyle/>
          <a:p>
            <a:r>
              <a:rPr lang="en" dirty="0" smtClean="0">
                <a:latin typeface="Cordia New" pitchFamily="34" charset="-34"/>
                <a:cs typeface="Cordia New" pitchFamily="34" charset="-34"/>
              </a:rPr>
              <a:t>เปิด </a:t>
            </a:r>
            <a:r>
              <a:rPr lang="en" dirty="0" smtClean="0"/>
              <a:t>Remote Desktop Connection </a:t>
            </a:r>
            <a:r>
              <a:rPr lang="en" dirty="0" smtClean="0">
                <a:latin typeface="Cordia New" pitchFamily="34" charset="-34"/>
                <a:cs typeface="Cordia New" pitchFamily="34" charset="-34"/>
              </a:rPr>
              <a:t>บนเครื่อง </a:t>
            </a:r>
            <a:r>
              <a:rPr lang="en" dirty="0" smtClean="0"/>
              <a:t>local</a:t>
            </a:r>
            <a:endParaRPr lang="en-US" dirty="0"/>
          </a:p>
        </p:txBody>
      </p:sp>
      <p:sp>
        <p:nvSpPr>
          <p:cNvPr id="6" name="Shape 138"/>
          <p:cNvSpPr>
            <a:spLocks noChangeAspect="1"/>
          </p:cNvSpPr>
          <p:nvPr/>
        </p:nvSpPr>
        <p:spPr>
          <a:xfrm>
            <a:off x="533400" y="2590800"/>
            <a:ext cx="3886200" cy="2398130"/>
          </a:xfrm>
          <a:prstGeom prst="rect">
            <a:avLst/>
          </a:prstGeom>
          <a:blipFill>
            <a:blip r:embed="rId2" cstate="print"/>
            <a:stretch>
              <a:fillRect/>
            </a:stretch>
          </a:blipFill>
        </p:spPr>
      </p:sp>
      <p:sp>
        <p:nvSpPr>
          <p:cNvPr id="7" name="Shape 139"/>
          <p:cNvSpPr>
            <a:spLocks noChangeAspect="1"/>
          </p:cNvSpPr>
          <p:nvPr/>
        </p:nvSpPr>
        <p:spPr>
          <a:xfrm>
            <a:off x="4749800" y="2133600"/>
            <a:ext cx="3860800" cy="4410597"/>
          </a:xfrm>
          <a:prstGeom prst="rect">
            <a:avLst/>
          </a:prstGeom>
          <a:blipFill>
            <a:blip r:embed="rId3" cstate="print"/>
            <a:stretch>
              <a:fillRect/>
            </a:stretch>
          </a:blipFill>
        </p:spPr>
      </p:sp>
      <p:sp>
        <p:nvSpPr>
          <p:cNvPr id="8" name="TextBox 7"/>
          <p:cNvSpPr txBox="1"/>
          <p:nvPr/>
        </p:nvSpPr>
        <p:spPr>
          <a:xfrm>
            <a:off x="8382000" y="76200"/>
            <a:ext cx="6858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spAutoFit/>
          </a:bodyPr>
          <a:lstStyle/>
          <a:p>
            <a:pPr algn="ctr"/>
            <a:r>
              <a:rPr lang="en-US" sz="2800" dirty="0" smtClean="0">
                <a:latin typeface="Arial Black" pitchFamily="34" charset="0"/>
              </a:rPr>
              <a:t>20</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 b="1" dirty="0" smtClean="0">
                <a:latin typeface="Cordia New" pitchFamily="34" charset="-34"/>
                <a:cs typeface="Cordia New" pitchFamily="34" charset="-34"/>
              </a:rPr>
              <a:t>ใช้ </a:t>
            </a:r>
            <a:r>
              <a:rPr lang="en" b="1" dirty="0" smtClean="0"/>
              <a:t>Remote Desktop </a:t>
            </a:r>
            <a:r>
              <a:rPr lang="en" b="1" dirty="0" smtClean="0">
                <a:latin typeface="Cordia New" pitchFamily="34" charset="-34"/>
                <a:cs typeface="Cordia New" pitchFamily="34" charset="-34"/>
              </a:rPr>
              <a:t>เพื่อ</a:t>
            </a:r>
            <a:r>
              <a:rPr lang="en" b="1" dirty="0" smtClean="0"/>
              <a:t> transfer file</a:t>
            </a:r>
            <a:endParaRPr lang="en-US" b="1" dirty="0"/>
          </a:p>
        </p:txBody>
      </p:sp>
      <p:sp>
        <p:nvSpPr>
          <p:cNvPr id="3" name="Content Placeholder 2"/>
          <p:cNvSpPr>
            <a:spLocks noGrp="1"/>
          </p:cNvSpPr>
          <p:nvPr>
            <p:ph idx="1"/>
          </p:nvPr>
        </p:nvSpPr>
        <p:spPr/>
        <p:txBody>
          <a:bodyPr>
            <a:normAutofit/>
          </a:bodyPr>
          <a:lstStyle/>
          <a:p>
            <a:r>
              <a:rPr lang="en" dirty="0" smtClean="0">
                <a:latin typeface="Cordia New" pitchFamily="34" charset="-34"/>
                <a:cs typeface="Cordia New" pitchFamily="34" charset="-34"/>
              </a:rPr>
              <a:t>เปิด </a:t>
            </a:r>
            <a:r>
              <a:rPr lang="en" dirty="0" smtClean="0"/>
              <a:t>Remote Desktop Connection </a:t>
            </a:r>
            <a:r>
              <a:rPr lang="en" dirty="0" smtClean="0">
                <a:latin typeface="Cordia New" pitchFamily="34" charset="-34"/>
                <a:cs typeface="Cordia New" pitchFamily="34" charset="-34"/>
              </a:rPr>
              <a:t>บนเครื่อง </a:t>
            </a:r>
            <a:r>
              <a:rPr lang="en" dirty="0" smtClean="0"/>
              <a:t>local</a:t>
            </a:r>
            <a:endParaRPr lang="en-US" dirty="0"/>
          </a:p>
        </p:txBody>
      </p:sp>
      <p:sp>
        <p:nvSpPr>
          <p:cNvPr id="8" name="Shape 146"/>
          <p:cNvSpPr>
            <a:spLocks noChangeAspect="1"/>
          </p:cNvSpPr>
          <p:nvPr/>
        </p:nvSpPr>
        <p:spPr>
          <a:xfrm>
            <a:off x="228600" y="2438400"/>
            <a:ext cx="3657600" cy="3356657"/>
          </a:xfrm>
          <a:prstGeom prst="rect">
            <a:avLst/>
          </a:prstGeom>
          <a:blipFill>
            <a:blip r:embed="rId2" cstate="print"/>
            <a:stretch>
              <a:fillRect/>
            </a:stretch>
          </a:blipFill>
        </p:spPr>
      </p:sp>
      <p:pic>
        <p:nvPicPr>
          <p:cNvPr id="16386" name="Picture 2" descr="C:\Users\yugi\Desktop\new\rdp-file-trans.png"/>
          <p:cNvPicPr>
            <a:picLocks noChangeAspect="1" noChangeArrowheads="1"/>
          </p:cNvPicPr>
          <p:nvPr/>
        </p:nvPicPr>
        <p:blipFill>
          <a:blip r:embed="rId3" cstate="print"/>
          <a:srcRect t="7570" r="33908"/>
          <a:stretch>
            <a:fillRect/>
          </a:stretch>
        </p:blipFill>
        <p:spPr bwMode="auto">
          <a:xfrm>
            <a:off x="3962400" y="2209800"/>
            <a:ext cx="5049838" cy="4419600"/>
          </a:xfrm>
          <a:prstGeom prst="rect">
            <a:avLst/>
          </a:prstGeom>
          <a:noFill/>
        </p:spPr>
      </p:pic>
      <p:sp>
        <p:nvSpPr>
          <p:cNvPr id="6" name="TextBox 5"/>
          <p:cNvSpPr txBox="1"/>
          <p:nvPr/>
        </p:nvSpPr>
        <p:spPr>
          <a:xfrm>
            <a:off x="8382000" y="76200"/>
            <a:ext cx="6858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spAutoFit/>
          </a:bodyPr>
          <a:lstStyle/>
          <a:p>
            <a:pPr algn="ctr"/>
            <a:r>
              <a:rPr lang="en-US" sz="2800" dirty="0" smtClean="0">
                <a:latin typeface="Arial Black" pitchFamily="34" charset="0"/>
              </a:rPr>
              <a:t>21</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b="1" dirty="0" smtClean="0"/>
              <a:t>Terminate Instance</a:t>
            </a:r>
            <a:endParaRPr lang="en-US" b="1" dirty="0"/>
          </a:p>
        </p:txBody>
      </p:sp>
      <p:sp>
        <p:nvSpPr>
          <p:cNvPr id="3" name="Content Placeholder 2"/>
          <p:cNvSpPr>
            <a:spLocks noGrp="1"/>
          </p:cNvSpPr>
          <p:nvPr>
            <p:ph idx="1"/>
          </p:nvPr>
        </p:nvSpPr>
        <p:spPr/>
        <p:txBody>
          <a:bodyPr/>
          <a:lstStyle/>
          <a:p>
            <a:endParaRPr lang="en-US"/>
          </a:p>
        </p:txBody>
      </p:sp>
      <p:pic>
        <p:nvPicPr>
          <p:cNvPr id="17410" name="Picture 2" descr="C:\Users\yugi\Desktop\new\2-18.png"/>
          <p:cNvPicPr>
            <a:picLocks noChangeAspect="1" noChangeArrowheads="1"/>
          </p:cNvPicPr>
          <p:nvPr/>
        </p:nvPicPr>
        <p:blipFill>
          <a:blip r:embed="rId2" cstate="print"/>
          <a:srcRect l="21989" t="16875" r="3011" b="3125"/>
          <a:stretch>
            <a:fillRect/>
          </a:stretch>
        </p:blipFill>
        <p:spPr bwMode="auto">
          <a:xfrm>
            <a:off x="1066800" y="1314450"/>
            <a:ext cx="7086600" cy="5314950"/>
          </a:xfrm>
          <a:prstGeom prst="rect">
            <a:avLst/>
          </a:prstGeom>
          <a:noFill/>
        </p:spPr>
      </p:pic>
      <p:sp>
        <p:nvSpPr>
          <p:cNvPr id="5" name="Rectangle 4"/>
          <p:cNvSpPr/>
          <p:nvPr/>
        </p:nvSpPr>
        <p:spPr>
          <a:xfrm>
            <a:off x="6172200" y="6096000"/>
            <a:ext cx="14478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82000" y="76200"/>
            <a:ext cx="6858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nchorCtr="0">
            <a:spAutoFit/>
          </a:bodyPr>
          <a:lstStyle/>
          <a:p>
            <a:pPr algn="ctr"/>
            <a:r>
              <a:rPr lang="en-US" sz="2800" dirty="0" smtClean="0">
                <a:latin typeface="Arial Black" pitchFamily="34" charset="0"/>
              </a:rPr>
              <a:t>22</a:t>
            </a:r>
            <a:endParaRPr lang="en-US" sz="2800" dirty="0">
              <a:latin typeface="Arial Black"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200"/>
            <a:ext cx="8229600" cy="1143000"/>
          </a:xfrm>
        </p:spPr>
        <p:txBody>
          <a:bodyPr>
            <a:normAutofit fontScale="90000"/>
          </a:bodyPr>
          <a:lstStyle/>
          <a:p>
            <a:r>
              <a:rPr lang="en-US" b="1" dirty="0" smtClean="0"/>
              <a:t>Creating a Cluster Computer on</a:t>
            </a:r>
            <a:r>
              <a:rPr lang="en-US" b="1" dirty="0" smtClean="0">
                <a:solidFill>
                  <a:srgbClr val="C00000"/>
                </a:solidFill>
              </a:rPr>
              <a:t> </a:t>
            </a:r>
            <a:r>
              <a:rPr lang="en-US" sz="6700" b="1" dirty="0" err="1" smtClean="0">
                <a:solidFill>
                  <a:srgbClr val="C00000"/>
                </a:solidFill>
              </a:rPr>
              <a:t>OpenStack</a:t>
            </a:r>
            <a:endParaRPr lang="en-US" sz="6700" b="1" dirty="0">
              <a:solidFill>
                <a:srgbClr val="C0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790575" y="1190625"/>
            <a:ext cx="7562850" cy="4476750"/>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local network</a:t>
            </a:r>
            <a:endParaRPr lang="en-US" dirty="0"/>
          </a:p>
        </p:txBody>
      </p:sp>
      <p:pic>
        <p:nvPicPr>
          <p:cNvPr id="1029" name="Picture 5"/>
          <p:cNvPicPr>
            <a:picLocks noChangeAspect="1" noChangeArrowheads="1"/>
          </p:cNvPicPr>
          <p:nvPr/>
        </p:nvPicPr>
        <p:blipFill>
          <a:blip r:embed="rId2" cstate="print"/>
          <a:srcRect/>
          <a:stretch>
            <a:fillRect/>
          </a:stretch>
        </p:blipFill>
        <p:spPr bwMode="auto">
          <a:xfrm>
            <a:off x="1066800" y="1828800"/>
            <a:ext cx="7256749" cy="17526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print"/>
          <a:srcRect/>
          <a:stretch>
            <a:fillRect/>
          </a:stretch>
        </p:blipFill>
        <p:spPr bwMode="auto">
          <a:xfrm>
            <a:off x="1371600" y="3962400"/>
            <a:ext cx="6807200" cy="1847850"/>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 a head node</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381000" y="1524000"/>
            <a:ext cx="8391525" cy="4572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mn-cs"/>
              </a:rPr>
              <a:t>2. </a:t>
            </a:r>
            <a:r>
              <a:rPr lang="en-US" b="1" dirty="0" smtClean="0">
                <a:cs typeface="+mn-cs"/>
              </a:rPr>
              <a:t>Accessible Anytime</a:t>
            </a:r>
            <a:endParaRPr lang="th-TH" dirty="0">
              <a:cs typeface="+mn-cs"/>
            </a:endParaRPr>
          </a:p>
        </p:txBody>
      </p:sp>
      <p:sp>
        <p:nvSpPr>
          <p:cNvPr id="4" name="TextBox 3"/>
          <p:cNvSpPr txBox="1"/>
          <p:nvPr/>
        </p:nvSpPr>
        <p:spPr>
          <a:xfrm>
            <a:off x="7315200" y="5638800"/>
            <a:ext cx="1029449" cy="584775"/>
          </a:xfrm>
          <a:prstGeom prst="rect">
            <a:avLst/>
          </a:prstGeom>
          <a:noFill/>
        </p:spPr>
        <p:txBody>
          <a:bodyPr wrap="none" rtlCol="0">
            <a:spAutoFit/>
          </a:bodyPr>
          <a:lstStyle/>
          <a:p>
            <a:r>
              <a:rPr lang="en-US" sz="3200" b="1" dirty="0" smtClean="0"/>
              <a:t>Time</a:t>
            </a:r>
            <a:endParaRPr lang="th-TH" sz="3200" b="1" dirty="0"/>
          </a:p>
        </p:txBody>
      </p:sp>
      <p:sp>
        <p:nvSpPr>
          <p:cNvPr id="5" name="TextBox 4"/>
          <p:cNvSpPr txBox="1"/>
          <p:nvPr/>
        </p:nvSpPr>
        <p:spPr>
          <a:xfrm>
            <a:off x="228600" y="1295400"/>
            <a:ext cx="1902444" cy="1077218"/>
          </a:xfrm>
          <a:prstGeom prst="rect">
            <a:avLst/>
          </a:prstGeom>
          <a:noFill/>
        </p:spPr>
        <p:txBody>
          <a:bodyPr wrap="none" rtlCol="0">
            <a:spAutoFit/>
          </a:bodyPr>
          <a:lstStyle/>
          <a:p>
            <a:r>
              <a:rPr lang="en-US" sz="3200" b="1" dirty="0" smtClean="0"/>
              <a:t>Required </a:t>
            </a:r>
          </a:p>
          <a:p>
            <a:r>
              <a:rPr lang="en-US" sz="3200" b="1" dirty="0" smtClean="0"/>
              <a:t>Resources</a:t>
            </a:r>
            <a:endParaRPr lang="th-TH" sz="3200" b="1" dirty="0" smtClean="0"/>
          </a:p>
        </p:txBody>
      </p:sp>
      <p:cxnSp>
        <p:nvCxnSpPr>
          <p:cNvPr id="9" name="Straight Arrow Connector 8"/>
          <p:cNvCxnSpPr/>
          <p:nvPr/>
        </p:nvCxnSpPr>
        <p:spPr>
          <a:xfrm flipV="1">
            <a:off x="2819400" y="1524000"/>
            <a:ext cx="0" cy="3810000"/>
          </a:xfrm>
          <a:prstGeom prst="straightConnector1">
            <a:avLst/>
          </a:prstGeom>
          <a:ln w="889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19400" y="5334000"/>
            <a:ext cx="5867400" cy="0"/>
          </a:xfrm>
          <a:prstGeom prst="straightConnector1">
            <a:avLst/>
          </a:prstGeom>
          <a:ln w="889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50178"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3810000" y="4419600"/>
            <a:ext cx="838200" cy="838201"/>
          </a:xfrm>
          <a:prstGeom prst="rect">
            <a:avLst/>
          </a:prstGeom>
          <a:noFill/>
        </p:spPr>
      </p:pic>
      <p:pic>
        <p:nvPicPr>
          <p:cNvPr id="13"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4572000" y="4419600"/>
            <a:ext cx="838200" cy="838201"/>
          </a:xfrm>
          <a:prstGeom prst="rect">
            <a:avLst/>
          </a:prstGeom>
          <a:noFill/>
        </p:spPr>
      </p:pic>
      <p:pic>
        <p:nvPicPr>
          <p:cNvPr id="16"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2971800" y="4419600"/>
            <a:ext cx="838200" cy="838201"/>
          </a:xfrm>
          <a:prstGeom prst="rect">
            <a:avLst/>
          </a:prstGeom>
          <a:noFill/>
        </p:spPr>
      </p:pic>
      <p:pic>
        <p:nvPicPr>
          <p:cNvPr id="17"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3810000" y="3581400"/>
            <a:ext cx="838200" cy="838201"/>
          </a:xfrm>
          <a:prstGeom prst="rect">
            <a:avLst/>
          </a:prstGeom>
          <a:noFill/>
        </p:spPr>
      </p:pic>
      <p:pic>
        <p:nvPicPr>
          <p:cNvPr id="19"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5410200" y="4419600"/>
            <a:ext cx="838200" cy="838201"/>
          </a:xfrm>
          <a:prstGeom prst="rect">
            <a:avLst/>
          </a:prstGeom>
          <a:noFill/>
        </p:spPr>
      </p:pic>
      <p:pic>
        <p:nvPicPr>
          <p:cNvPr id="25" name="Picture 24" descr="User-green-icon.png"/>
          <p:cNvPicPr>
            <a:picLocks noChangeAspect="1"/>
          </p:cNvPicPr>
          <p:nvPr/>
        </p:nvPicPr>
        <p:blipFill>
          <a:blip r:embed="rId3" cstate="print"/>
          <a:stretch>
            <a:fillRect/>
          </a:stretch>
        </p:blipFill>
        <p:spPr>
          <a:xfrm>
            <a:off x="381000" y="5334000"/>
            <a:ext cx="812800" cy="812800"/>
          </a:xfrm>
          <a:prstGeom prst="rect">
            <a:avLst/>
          </a:prstGeom>
        </p:spPr>
      </p:pic>
      <p:pic>
        <p:nvPicPr>
          <p:cNvPr id="26" name="Picture 2" descr="http://icons.iconarchive.com/icons/icons-land/vista-hardware-devices/128/Portable-Computer-icon.png"/>
          <p:cNvPicPr>
            <a:picLocks noChangeAspect="1" noChangeArrowheads="1"/>
          </p:cNvPicPr>
          <p:nvPr/>
        </p:nvPicPr>
        <p:blipFill>
          <a:blip r:embed="rId4" cstate="print"/>
          <a:srcRect/>
          <a:stretch>
            <a:fillRect/>
          </a:stretch>
        </p:blipFill>
        <p:spPr bwMode="auto">
          <a:xfrm>
            <a:off x="1219200" y="5181600"/>
            <a:ext cx="1219200" cy="1219201"/>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647700" y="1547813"/>
            <a:ext cx="7848600" cy="3762375"/>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190500" y="1514475"/>
            <a:ext cx="8763000" cy="3829050"/>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609600" y="1295400"/>
            <a:ext cx="7839075" cy="4552950"/>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 compute nodes</a:t>
            </a:r>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838200" y="1371600"/>
            <a:ext cx="7743825" cy="4667250"/>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1219200" y="1600200"/>
            <a:ext cx="7153275" cy="3733800"/>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srcRect/>
          <a:stretch>
            <a:fillRect/>
          </a:stretch>
        </p:blipFill>
        <p:spPr bwMode="auto">
          <a:xfrm>
            <a:off x="228600" y="1371600"/>
            <a:ext cx="8658225" cy="4686300"/>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790575" y="1190625"/>
            <a:ext cx="7562850" cy="4476750"/>
          </a:xfrm>
          <a:prstGeom prst="rect">
            <a:avLst/>
          </a:prstGeom>
          <a:noFill/>
          <a:ln w="9525">
            <a:noFill/>
            <a:miter lim="800000"/>
            <a:headEnd/>
            <a:tailEnd/>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cstate="print"/>
          <a:srcRect/>
          <a:stretch>
            <a:fillRect/>
          </a:stretch>
        </p:blipFill>
        <p:spPr bwMode="auto">
          <a:xfrm>
            <a:off x="0" y="1600200"/>
            <a:ext cx="8841921" cy="4343400"/>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dirty="0" smtClean="0">
                <a:solidFill>
                  <a:srgbClr val="C00000"/>
                </a:solidFill>
              </a:rPr>
              <a:t>BACKUP</a:t>
            </a:r>
            <a:endParaRPr lang="en-US" sz="7200" dirty="0">
              <a:solidFill>
                <a:srgbClr val="C00000"/>
              </a:solidFill>
            </a:endParaRP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b="1" dirty="0" smtClean="0">
                <a:cs typeface="+mn-cs"/>
              </a:rPr>
              <a:t>สถาปัตยกรรม </a:t>
            </a:r>
            <a:r>
              <a:rPr lang="en-US" b="1" dirty="0" err="1" smtClean="0">
                <a:cs typeface="+mn-cs"/>
              </a:rPr>
              <a:t>OpenStack</a:t>
            </a:r>
            <a:endParaRPr lang="en-US" b="1" dirty="0">
              <a:cs typeface="+mn-cs"/>
            </a:endParaRPr>
          </a:p>
        </p:txBody>
      </p:sp>
      <p:sp>
        <p:nvSpPr>
          <p:cNvPr id="3" name="Content Placeholder 2"/>
          <p:cNvSpPr>
            <a:spLocks noGrp="1"/>
          </p:cNvSpPr>
          <p:nvPr>
            <p:ph idx="1"/>
          </p:nvPr>
        </p:nvSpPr>
        <p:spPr/>
        <p:txBody>
          <a:bodyPr/>
          <a:lstStyle/>
          <a:p>
            <a:endParaRPr lang="en-US" dirty="0"/>
          </a:p>
        </p:txBody>
      </p:sp>
      <p:pic>
        <p:nvPicPr>
          <p:cNvPr id="2052" name="Picture 4" descr="http://docs.openstack.org/trunk/openstack-network/admin/content/figures/1/figures/Quantum-PhysNet-Diagram.png"/>
          <p:cNvPicPr>
            <a:picLocks noChangeAspect="1" noChangeArrowheads="1"/>
          </p:cNvPicPr>
          <p:nvPr/>
        </p:nvPicPr>
        <p:blipFill>
          <a:blip r:embed="rId2" cstate="print"/>
          <a:srcRect/>
          <a:stretch>
            <a:fillRect/>
          </a:stretch>
        </p:blipFill>
        <p:spPr bwMode="auto">
          <a:xfrm>
            <a:off x="533400" y="1246449"/>
            <a:ext cx="7943850" cy="5611551"/>
          </a:xfrm>
          <a:prstGeom prst="rect">
            <a:avLst/>
          </a:prstGeom>
          <a:noFill/>
        </p:spPr>
      </p:pic>
      <p:sp>
        <p:nvSpPr>
          <p:cNvPr id="5" name="Rounded Rectangular Callout 4"/>
          <p:cNvSpPr/>
          <p:nvPr/>
        </p:nvSpPr>
        <p:spPr>
          <a:xfrm>
            <a:off x="7239000" y="685800"/>
            <a:ext cx="1600200" cy="612648"/>
          </a:xfrm>
          <a:prstGeom prst="wedgeRoundRectCallout">
            <a:avLst>
              <a:gd name="adj1" fmla="val -4507"/>
              <a:gd name="adj2" fmla="val 214800"/>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DASHBOARD</a:t>
            </a:r>
            <a:endParaRPr lang="en-US" b="1" dirty="0"/>
          </a:p>
        </p:txBody>
      </p:sp>
      <p:sp>
        <p:nvSpPr>
          <p:cNvPr id="6" name="Rounded Rectangular Callout 5"/>
          <p:cNvSpPr/>
          <p:nvPr/>
        </p:nvSpPr>
        <p:spPr>
          <a:xfrm>
            <a:off x="7543800" y="4495800"/>
            <a:ext cx="1600200" cy="612648"/>
          </a:xfrm>
          <a:prstGeom prst="wedgeRoundRectCallout">
            <a:avLst>
              <a:gd name="adj1" fmla="val -35364"/>
              <a:gd name="adj2" fmla="val -289678"/>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KEYSTONE</a:t>
            </a:r>
            <a:endParaRPr 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flipV="1">
            <a:off x="2819400" y="1524000"/>
            <a:ext cx="0" cy="3810000"/>
          </a:xfrm>
          <a:prstGeom prst="straightConnector1">
            <a:avLst/>
          </a:prstGeom>
          <a:ln w="889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19400" y="5334000"/>
            <a:ext cx="5867400" cy="0"/>
          </a:xfrm>
          <a:prstGeom prst="straightConnector1">
            <a:avLst/>
          </a:prstGeom>
          <a:ln w="889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50178"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3810000" y="4419600"/>
            <a:ext cx="838200" cy="838201"/>
          </a:xfrm>
          <a:prstGeom prst="rect">
            <a:avLst/>
          </a:prstGeom>
          <a:noFill/>
        </p:spPr>
      </p:pic>
      <p:pic>
        <p:nvPicPr>
          <p:cNvPr id="13"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4572000" y="4419600"/>
            <a:ext cx="838200" cy="838201"/>
          </a:xfrm>
          <a:prstGeom prst="rect">
            <a:avLst/>
          </a:prstGeom>
          <a:noFill/>
        </p:spPr>
      </p:pic>
      <p:pic>
        <p:nvPicPr>
          <p:cNvPr id="14"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6248400" y="4419600"/>
            <a:ext cx="838200" cy="838201"/>
          </a:xfrm>
          <a:prstGeom prst="rect">
            <a:avLst/>
          </a:prstGeom>
          <a:noFill/>
        </p:spPr>
      </p:pic>
      <p:pic>
        <p:nvPicPr>
          <p:cNvPr id="15"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7086600" y="4419600"/>
            <a:ext cx="838200" cy="838201"/>
          </a:xfrm>
          <a:prstGeom prst="rect">
            <a:avLst/>
          </a:prstGeom>
          <a:noFill/>
        </p:spPr>
      </p:pic>
      <p:pic>
        <p:nvPicPr>
          <p:cNvPr id="16"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2971800" y="4419600"/>
            <a:ext cx="838200" cy="838201"/>
          </a:xfrm>
          <a:prstGeom prst="rect">
            <a:avLst/>
          </a:prstGeom>
          <a:noFill/>
        </p:spPr>
      </p:pic>
      <p:pic>
        <p:nvPicPr>
          <p:cNvPr id="17"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3810000" y="3581400"/>
            <a:ext cx="838200" cy="838201"/>
          </a:xfrm>
          <a:prstGeom prst="rect">
            <a:avLst/>
          </a:prstGeom>
          <a:noFill/>
        </p:spPr>
      </p:pic>
      <p:pic>
        <p:nvPicPr>
          <p:cNvPr id="18"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6248400" y="3581400"/>
            <a:ext cx="838200" cy="838201"/>
          </a:xfrm>
          <a:prstGeom prst="rect">
            <a:avLst/>
          </a:prstGeom>
          <a:noFill/>
        </p:spPr>
      </p:pic>
      <p:pic>
        <p:nvPicPr>
          <p:cNvPr id="19"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5410200" y="4419600"/>
            <a:ext cx="838200" cy="838201"/>
          </a:xfrm>
          <a:prstGeom prst="rect">
            <a:avLst/>
          </a:prstGeom>
          <a:noFill/>
        </p:spPr>
      </p:pic>
      <p:pic>
        <p:nvPicPr>
          <p:cNvPr id="20"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7086600" y="3581400"/>
            <a:ext cx="838200" cy="838201"/>
          </a:xfrm>
          <a:prstGeom prst="rect">
            <a:avLst/>
          </a:prstGeom>
          <a:noFill/>
        </p:spPr>
      </p:pic>
      <p:pic>
        <p:nvPicPr>
          <p:cNvPr id="21"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6248400" y="2743200"/>
            <a:ext cx="838200" cy="838201"/>
          </a:xfrm>
          <a:prstGeom prst="rect">
            <a:avLst/>
          </a:prstGeom>
          <a:noFill/>
        </p:spPr>
      </p:pic>
      <p:pic>
        <p:nvPicPr>
          <p:cNvPr id="22"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6248400" y="1981200"/>
            <a:ext cx="838200" cy="838201"/>
          </a:xfrm>
          <a:prstGeom prst="rect">
            <a:avLst/>
          </a:prstGeom>
          <a:noFill/>
        </p:spPr>
      </p:pic>
      <p:pic>
        <p:nvPicPr>
          <p:cNvPr id="23"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6248400" y="1143000"/>
            <a:ext cx="838200" cy="838201"/>
          </a:xfrm>
          <a:prstGeom prst="rect">
            <a:avLst/>
          </a:prstGeom>
          <a:noFill/>
        </p:spPr>
      </p:pic>
      <p:pic>
        <p:nvPicPr>
          <p:cNvPr id="25" name="Picture 2" descr="http://icons.iconarchive.com/icons/dakirby309/windows-8-metro/128/Drives-Computer-Metro-icon.png"/>
          <p:cNvPicPr>
            <a:picLocks noChangeAspect="1" noChangeArrowheads="1"/>
          </p:cNvPicPr>
          <p:nvPr/>
        </p:nvPicPr>
        <p:blipFill>
          <a:blip r:embed="rId2" cstate="print"/>
          <a:srcRect/>
          <a:stretch>
            <a:fillRect/>
          </a:stretch>
        </p:blipFill>
        <p:spPr bwMode="auto">
          <a:xfrm>
            <a:off x="6248400" y="304800"/>
            <a:ext cx="838200" cy="838201"/>
          </a:xfrm>
          <a:prstGeom prst="rect">
            <a:avLst/>
          </a:prstGeom>
          <a:noFill/>
        </p:spPr>
      </p:pic>
      <p:pic>
        <p:nvPicPr>
          <p:cNvPr id="26" name="Picture 25" descr="User-green-icon.png"/>
          <p:cNvPicPr>
            <a:picLocks noChangeAspect="1"/>
          </p:cNvPicPr>
          <p:nvPr/>
        </p:nvPicPr>
        <p:blipFill>
          <a:blip r:embed="rId3" cstate="print"/>
          <a:stretch>
            <a:fillRect/>
          </a:stretch>
        </p:blipFill>
        <p:spPr>
          <a:xfrm>
            <a:off x="381000" y="5334000"/>
            <a:ext cx="812800" cy="812800"/>
          </a:xfrm>
          <a:prstGeom prst="rect">
            <a:avLst/>
          </a:prstGeom>
        </p:spPr>
      </p:pic>
      <p:pic>
        <p:nvPicPr>
          <p:cNvPr id="27" name="Picture 2" descr="http://icons.iconarchive.com/icons/icons-land/vista-hardware-devices/128/Portable-Computer-icon.png"/>
          <p:cNvPicPr>
            <a:picLocks noChangeAspect="1" noChangeArrowheads="1"/>
          </p:cNvPicPr>
          <p:nvPr/>
        </p:nvPicPr>
        <p:blipFill>
          <a:blip r:embed="rId4" cstate="print"/>
          <a:srcRect/>
          <a:stretch>
            <a:fillRect/>
          </a:stretch>
        </p:blipFill>
        <p:spPr bwMode="auto">
          <a:xfrm>
            <a:off x="1219200" y="5181600"/>
            <a:ext cx="1219200" cy="1219201"/>
          </a:xfrm>
          <a:prstGeom prst="rect">
            <a:avLst/>
          </a:prstGeom>
          <a:noFill/>
        </p:spPr>
      </p:pic>
      <p:sp>
        <p:nvSpPr>
          <p:cNvPr id="28" name="TextBox 27"/>
          <p:cNvSpPr txBox="1"/>
          <p:nvPr/>
        </p:nvSpPr>
        <p:spPr>
          <a:xfrm>
            <a:off x="228600" y="1295400"/>
            <a:ext cx="1902444" cy="1077218"/>
          </a:xfrm>
          <a:prstGeom prst="rect">
            <a:avLst/>
          </a:prstGeom>
          <a:noFill/>
        </p:spPr>
        <p:txBody>
          <a:bodyPr wrap="none" rtlCol="0">
            <a:spAutoFit/>
          </a:bodyPr>
          <a:lstStyle/>
          <a:p>
            <a:r>
              <a:rPr lang="en-US" sz="3200" b="1" dirty="0" smtClean="0"/>
              <a:t>Required </a:t>
            </a:r>
          </a:p>
          <a:p>
            <a:r>
              <a:rPr lang="en-US" sz="3200" b="1" dirty="0" smtClean="0"/>
              <a:t>Resources</a:t>
            </a:r>
            <a:endParaRPr lang="th-TH" sz="3200" b="1" dirty="0" smtClean="0"/>
          </a:p>
        </p:txBody>
      </p:sp>
      <p:sp>
        <p:nvSpPr>
          <p:cNvPr id="29" name="TextBox 28"/>
          <p:cNvSpPr txBox="1"/>
          <p:nvPr/>
        </p:nvSpPr>
        <p:spPr>
          <a:xfrm>
            <a:off x="7315200" y="5638800"/>
            <a:ext cx="1029449" cy="584775"/>
          </a:xfrm>
          <a:prstGeom prst="rect">
            <a:avLst/>
          </a:prstGeom>
          <a:noFill/>
        </p:spPr>
        <p:txBody>
          <a:bodyPr wrap="none" rtlCol="0">
            <a:spAutoFit/>
          </a:bodyPr>
          <a:lstStyle/>
          <a:p>
            <a:r>
              <a:rPr lang="en-US" sz="3200" b="1" dirty="0" smtClean="0"/>
              <a:t>Time</a:t>
            </a:r>
            <a:endParaRPr lang="th-TH" sz="3200" b="1"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b="1" dirty="0" smtClean="0">
                <a:cs typeface="+mn-cs"/>
              </a:rPr>
              <a:t>สถาปัตยกรรม </a:t>
            </a:r>
            <a:r>
              <a:rPr lang="en-US" b="1" dirty="0" err="1" smtClean="0">
                <a:cs typeface="+mn-cs"/>
              </a:rPr>
              <a:t>OpenStack</a:t>
            </a:r>
            <a:endParaRPr lang="en-US" b="1" dirty="0">
              <a:cs typeface="+mn-cs"/>
            </a:endParaRPr>
          </a:p>
        </p:txBody>
      </p:sp>
      <p:sp>
        <p:nvSpPr>
          <p:cNvPr id="3" name="Content Placeholder 2"/>
          <p:cNvSpPr>
            <a:spLocks noGrp="1"/>
          </p:cNvSpPr>
          <p:nvPr>
            <p:ph idx="1"/>
          </p:nvPr>
        </p:nvSpPr>
        <p:spPr/>
        <p:txBody>
          <a:bodyPr/>
          <a:lstStyle/>
          <a:p>
            <a:endParaRPr lang="en-US"/>
          </a:p>
        </p:txBody>
      </p:sp>
      <p:pic>
        <p:nvPicPr>
          <p:cNvPr id="2052" name="Picture 4" descr="http://docs.openstack.org/trunk/openstack-network/admin/content/figures/1/figures/Quantum-PhysNet-Diagram.png"/>
          <p:cNvPicPr>
            <a:picLocks noChangeAspect="1" noChangeArrowheads="1"/>
          </p:cNvPicPr>
          <p:nvPr/>
        </p:nvPicPr>
        <p:blipFill>
          <a:blip r:embed="rId2" cstate="print"/>
          <a:srcRect/>
          <a:stretch>
            <a:fillRect/>
          </a:stretch>
        </p:blipFill>
        <p:spPr bwMode="auto">
          <a:xfrm>
            <a:off x="533400" y="1246449"/>
            <a:ext cx="7943850" cy="5611551"/>
          </a:xfrm>
          <a:prstGeom prst="rect">
            <a:avLst/>
          </a:prstGeom>
          <a:noFill/>
        </p:spPr>
      </p:pic>
      <p:sp>
        <p:nvSpPr>
          <p:cNvPr id="5" name="Rounded Rectangular Callout 4"/>
          <p:cNvSpPr/>
          <p:nvPr/>
        </p:nvSpPr>
        <p:spPr>
          <a:xfrm>
            <a:off x="6477000" y="5486400"/>
            <a:ext cx="2362200" cy="1066800"/>
          </a:xfrm>
          <a:prstGeom prst="wedgeRoundRectCallout">
            <a:avLst>
              <a:gd name="adj1" fmla="val 11604"/>
              <a:gd name="adj2" fmla="val -24862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NOVA-API</a:t>
            </a:r>
          </a:p>
          <a:p>
            <a:pPr algn="ctr"/>
            <a:r>
              <a:rPr lang="en-US" b="1" dirty="0" smtClean="0"/>
              <a:t>NOVA-SCHED</a:t>
            </a:r>
          </a:p>
          <a:p>
            <a:pPr algn="ctr"/>
            <a:endParaRPr lang="en-US" b="1" dirty="0"/>
          </a:p>
        </p:txBody>
      </p:sp>
      <p:sp>
        <p:nvSpPr>
          <p:cNvPr id="6" name="Rounded Rectangular Callout 5"/>
          <p:cNvSpPr/>
          <p:nvPr/>
        </p:nvSpPr>
        <p:spPr>
          <a:xfrm>
            <a:off x="1371600" y="5562600"/>
            <a:ext cx="1905000" cy="685800"/>
          </a:xfrm>
          <a:prstGeom prst="wedgeRoundRectCallout">
            <a:avLst>
              <a:gd name="adj1" fmla="val 106644"/>
              <a:gd name="adj2" fmla="val -429957"/>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NOVA-COMPUTE</a:t>
            </a:r>
          </a:p>
          <a:p>
            <a:pPr algn="ctr"/>
            <a:endParaRPr lang="en-US" b="1"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b="1" dirty="0" smtClean="0">
                <a:cs typeface="+mn-cs"/>
              </a:rPr>
              <a:t>สถาปัตยกรรม </a:t>
            </a:r>
            <a:r>
              <a:rPr lang="en-US" b="1" dirty="0" err="1" smtClean="0">
                <a:cs typeface="+mn-cs"/>
              </a:rPr>
              <a:t>OpenStack</a:t>
            </a:r>
            <a:endParaRPr lang="en-US" b="1" dirty="0">
              <a:cs typeface="+mn-cs"/>
            </a:endParaRPr>
          </a:p>
        </p:txBody>
      </p:sp>
      <p:sp>
        <p:nvSpPr>
          <p:cNvPr id="3" name="Content Placeholder 2"/>
          <p:cNvSpPr>
            <a:spLocks noGrp="1"/>
          </p:cNvSpPr>
          <p:nvPr>
            <p:ph idx="1"/>
          </p:nvPr>
        </p:nvSpPr>
        <p:spPr/>
        <p:txBody>
          <a:bodyPr/>
          <a:lstStyle/>
          <a:p>
            <a:endParaRPr lang="en-US"/>
          </a:p>
        </p:txBody>
      </p:sp>
      <p:pic>
        <p:nvPicPr>
          <p:cNvPr id="2052" name="Picture 4" descr="http://docs.openstack.org/trunk/openstack-network/admin/content/figures/1/figures/Quantum-PhysNet-Diagram.png"/>
          <p:cNvPicPr>
            <a:picLocks noChangeAspect="1" noChangeArrowheads="1"/>
          </p:cNvPicPr>
          <p:nvPr/>
        </p:nvPicPr>
        <p:blipFill>
          <a:blip r:embed="rId2" cstate="print"/>
          <a:srcRect/>
          <a:stretch>
            <a:fillRect/>
          </a:stretch>
        </p:blipFill>
        <p:spPr bwMode="auto">
          <a:xfrm>
            <a:off x="533400" y="1246449"/>
            <a:ext cx="7943850" cy="5611551"/>
          </a:xfrm>
          <a:prstGeom prst="rect">
            <a:avLst/>
          </a:prstGeom>
          <a:noFill/>
        </p:spPr>
      </p:pic>
      <p:sp>
        <p:nvSpPr>
          <p:cNvPr id="5" name="Rounded Rectangular Callout 4"/>
          <p:cNvSpPr/>
          <p:nvPr/>
        </p:nvSpPr>
        <p:spPr>
          <a:xfrm>
            <a:off x="5867400" y="5638800"/>
            <a:ext cx="2895600" cy="838200"/>
          </a:xfrm>
          <a:prstGeom prst="wedgeRoundRectCallout">
            <a:avLst>
              <a:gd name="adj1" fmla="val -67116"/>
              <a:gd name="adj2" fmla="val -33856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QUANTUM-PLUGIN</a:t>
            </a:r>
          </a:p>
          <a:p>
            <a:pPr algn="ctr"/>
            <a:endParaRPr lang="en-US" b="1" dirty="0"/>
          </a:p>
        </p:txBody>
      </p:sp>
      <p:sp>
        <p:nvSpPr>
          <p:cNvPr id="6" name="Rounded Rectangular Callout 5"/>
          <p:cNvSpPr/>
          <p:nvPr/>
        </p:nvSpPr>
        <p:spPr>
          <a:xfrm>
            <a:off x="6934200" y="304800"/>
            <a:ext cx="1905000" cy="838200"/>
          </a:xfrm>
          <a:prstGeom prst="wedgeRoundRectCallout">
            <a:avLst>
              <a:gd name="adj1" fmla="val 1044"/>
              <a:gd name="adj2" fmla="val 17852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QUANTUM SERVER</a:t>
            </a:r>
          </a:p>
          <a:p>
            <a:pPr algn="ctr"/>
            <a:endParaRPr lang="en-US" b="1" dirty="0"/>
          </a:p>
        </p:txBody>
      </p:sp>
      <p:sp>
        <p:nvSpPr>
          <p:cNvPr id="7" name="Rounded Rectangular Callout 6"/>
          <p:cNvSpPr/>
          <p:nvPr/>
        </p:nvSpPr>
        <p:spPr>
          <a:xfrm>
            <a:off x="228600" y="5562600"/>
            <a:ext cx="2743200" cy="1295400"/>
          </a:xfrm>
          <a:prstGeom prst="wedgeRoundRectCallout">
            <a:avLst>
              <a:gd name="adj1" fmla="val -10636"/>
              <a:gd name="adj2" fmla="val -196616"/>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QUANTUM-PLUGIN</a:t>
            </a:r>
          </a:p>
          <a:p>
            <a:pPr algn="ctr"/>
            <a:r>
              <a:rPr lang="en-US" b="1" dirty="0" smtClean="0"/>
              <a:t>QUANTUM-AGENTS</a:t>
            </a:r>
          </a:p>
          <a:p>
            <a:pPr algn="ct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2590800" y="1371600"/>
            <a:ext cx="6172200" cy="38862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h-TH" sz="4000" dirty="0" smtClean="0"/>
          </a:p>
        </p:txBody>
      </p:sp>
      <p:sp>
        <p:nvSpPr>
          <p:cNvPr id="2" name="Title 1"/>
          <p:cNvSpPr>
            <a:spLocks noGrp="1"/>
          </p:cNvSpPr>
          <p:nvPr>
            <p:ph type="title"/>
          </p:nvPr>
        </p:nvSpPr>
        <p:spPr/>
        <p:txBody>
          <a:bodyPr/>
          <a:lstStyle/>
          <a:p>
            <a:r>
              <a:rPr lang="en-US" b="1" dirty="0" smtClean="0">
                <a:cs typeface="+mn-cs"/>
              </a:rPr>
              <a:t>3. </a:t>
            </a:r>
            <a:r>
              <a:rPr lang="en-US" b="1" dirty="0" smtClean="0">
                <a:cs typeface="+mn-cs"/>
              </a:rPr>
              <a:t>Cloud Operating Systems</a:t>
            </a:r>
            <a:endParaRPr lang="th-TH" dirty="0">
              <a:cs typeface="+mn-cs"/>
            </a:endParaRPr>
          </a:p>
        </p:txBody>
      </p:sp>
      <p:sp>
        <p:nvSpPr>
          <p:cNvPr id="5" name="Rounded Rectangle 4"/>
          <p:cNvSpPr/>
          <p:nvPr/>
        </p:nvSpPr>
        <p:spPr>
          <a:xfrm>
            <a:off x="3657600" y="2590800"/>
            <a:ext cx="3886200" cy="16002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3">
                    <a:lumMod val="20000"/>
                    <a:lumOff val="80000"/>
                  </a:schemeClr>
                </a:solidFill>
              </a:rPr>
              <a:t>Cloud OS</a:t>
            </a:r>
            <a:endParaRPr lang="en-US" sz="2800" dirty="0">
              <a:solidFill>
                <a:schemeClr val="accent3">
                  <a:lumMod val="20000"/>
                  <a:lumOff val="80000"/>
                </a:schemeClr>
              </a:solidFill>
            </a:endParaRPr>
          </a:p>
        </p:txBody>
      </p:sp>
      <p:pic>
        <p:nvPicPr>
          <p:cNvPr id="52226" name="Picture 2" descr="http://icons.iconarchive.com/icons/double-j-design/childish/128/Gears-icon.png"/>
          <p:cNvPicPr>
            <a:picLocks noChangeAspect="1" noChangeArrowheads="1"/>
          </p:cNvPicPr>
          <p:nvPr/>
        </p:nvPicPr>
        <p:blipFill>
          <a:blip r:embed="rId3" cstate="print"/>
          <a:srcRect/>
          <a:stretch>
            <a:fillRect/>
          </a:stretch>
        </p:blipFill>
        <p:spPr bwMode="auto">
          <a:xfrm>
            <a:off x="3411415" y="2198077"/>
            <a:ext cx="1523999" cy="1524000"/>
          </a:xfrm>
          <a:prstGeom prst="rect">
            <a:avLst/>
          </a:prstGeom>
          <a:noFill/>
        </p:spPr>
      </p:pic>
      <p:pic>
        <p:nvPicPr>
          <p:cNvPr id="8" name="Picture 7" descr="User-green-icon.png"/>
          <p:cNvPicPr>
            <a:picLocks noChangeAspect="1"/>
          </p:cNvPicPr>
          <p:nvPr/>
        </p:nvPicPr>
        <p:blipFill>
          <a:blip r:embed="rId4" cstate="print"/>
          <a:stretch>
            <a:fillRect/>
          </a:stretch>
        </p:blipFill>
        <p:spPr>
          <a:xfrm>
            <a:off x="914400" y="5105400"/>
            <a:ext cx="812800" cy="812800"/>
          </a:xfrm>
          <a:prstGeom prst="rect">
            <a:avLst/>
          </a:prstGeom>
        </p:spPr>
      </p:pic>
      <p:pic>
        <p:nvPicPr>
          <p:cNvPr id="9" name="Picture 2" descr="http://icons.iconarchive.com/icons/icons-land/vista-hardware-devices/128/Portable-Computer-icon.png"/>
          <p:cNvPicPr>
            <a:picLocks noChangeAspect="1" noChangeArrowheads="1"/>
          </p:cNvPicPr>
          <p:nvPr/>
        </p:nvPicPr>
        <p:blipFill>
          <a:blip r:embed="rId5" cstate="print"/>
          <a:srcRect/>
          <a:stretch>
            <a:fillRect/>
          </a:stretch>
        </p:blipFill>
        <p:spPr bwMode="auto">
          <a:xfrm>
            <a:off x="1752600" y="4953000"/>
            <a:ext cx="1219200" cy="1219201"/>
          </a:xfrm>
          <a:prstGeom prst="rect">
            <a:avLst/>
          </a:prstGeom>
          <a:noFill/>
        </p:spPr>
      </p:pic>
      <p:cxnSp>
        <p:nvCxnSpPr>
          <p:cNvPr id="13" name="Straight Arrow Connector 12"/>
          <p:cNvCxnSpPr/>
          <p:nvPr/>
        </p:nvCxnSpPr>
        <p:spPr>
          <a:xfrm flipV="1">
            <a:off x="3048000" y="3810000"/>
            <a:ext cx="914400" cy="1295400"/>
          </a:xfrm>
          <a:prstGeom prst="straightConnector1">
            <a:avLst/>
          </a:prstGeom>
          <a:ln w="63500">
            <a:solidFill>
              <a:srgbClr val="00B050"/>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16" name="Picture 7"/>
          <p:cNvPicPr>
            <a:picLocks noChangeAspect="1" noChangeArrowheads="1"/>
          </p:cNvPicPr>
          <p:nvPr/>
        </p:nvPicPr>
        <p:blipFill>
          <a:blip r:embed="rId6" cstate="print"/>
          <a:srcRect/>
          <a:stretch>
            <a:fillRect/>
          </a:stretch>
        </p:blipFill>
        <p:spPr bwMode="auto">
          <a:xfrm>
            <a:off x="5334000" y="1981200"/>
            <a:ext cx="2407708" cy="9906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1470</TotalTime>
  <Words>1250</Words>
  <Application>Microsoft Office PowerPoint</Application>
  <PresentationFormat>On-screen Show (4:3)</PresentationFormat>
  <Paragraphs>378</Paragraphs>
  <Slides>81</Slides>
  <Notes>4</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OpenStack Tutorial</vt:lpstr>
      <vt:lpstr>Vasabilab</vt:lpstr>
      <vt:lpstr>Outline</vt:lpstr>
      <vt:lpstr>Cloud Computing</vt:lpstr>
      <vt:lpstr>1. Scalability</vt:lpstr>
      <vt:lpstr>Slide 6</vt:lpstr>
      <vt:lpstr>2. Accessible Anytime</vt:lpstr>
      <vt:lpstr>Slide 8</vt:lpstr>
      <vt:lpstr>3. Cloud Operating Systems</vt:lpstr>
      <vt:lpstr>4. Pay Per Uses</vt:lpstr>
      <vt:lpstr>Slide 11</vt:lpstr>
      <vt:lpstr>Type of Services: Software</vt:lpstr>
      <vt:lpstr>Type of Services: Platform</vt:lpstr>
      <vt:lpstr>Type of Services: Infrastructure</vt:lpstr>
      <vt:lpstr>Cloud Layers</vt:lpstr>
      <vt:lpstr>Service Space</vt:lpstr>
      <vt:lpstr>Slide 17</vt:lpstr>
      <vt:lpstr>OpenStack Overview</vt:lpstr>
      <vt:lpstr>What OpenStack provide?</vt:lpstr>
      <vt:lpstr>1. manage virtual machines</vt:lpstr>
      <vt:lpstr>2. manage virtual networks</vt:lpstr>
      <vt:lpstr>3. manage virtual storages</vt:lpstr>
      <vt:lpstr>4. Multi-tenents</vt:lpstr>
      <vt:lpstr>Slide 24</vt:lpstr>
      <vt:lpstr>Slide 25</vt:lpstr>
      <vt:lpstr>Slide 26</vt:lpstr>
      <vt:lpstr>Slide 27</vt:lpstr>
      <vt:lpstr>Slide 28</vt:lpstr>
      <vt:lpstr>Slide 29</vt:lpstr>
      <vt:lpstr>Slide 30</vt:lpstr>
      <vt:lpstr>Slide 31</vt:lpstr>
      <vt:lpstr>Slide 32</vt:lpstr>
      <vt:lpstr>Slide 33</vt:lpstr>
      <vt:lpstr>Slide 34</vt:lpstr>
      <vt:lpstr>OpenStack Arhitecture</vt:lpstr>
      <vt:lpstr>Hardware Recommendations Recommended hardware configurations for a minimum production deployment for the cloud controller nodes</vt:lpstr>
      <vt:lpstr>Hardware Recommendations Recommended hardware configurations for a minimum production deployment for the compute nodes</vt:lpstr>
      <vt:lpstr>ScienceCloud System Architecture</vt:lpstr>
      <vt:lpstr>OpenStack Releases</vt:lpstr>
      <vt:lpstr>User/Tenant/Role</vt:lpstr>
      <vt:lpstr>OpenStack Network Model</vt:lpstr>
      <vt:lpstr>Use Case: Provider Router with Private Networks </vt:lpstr>
      <vt:lpstr>Use Case: Per-tenant Routers with Private Networks </vt:lpstr>
      <vt:lpstr>DEMO</vt:lpstr>
      <vt:lpstr>Overview</vt:lpstr>
      <vt:lpstr>Dashboard overview</vt:lpstr>
      <vt:lpstr>Dashboard overview</vt:lpstr>
      <vt:lpstr>Dashboard overview</vt:lpstr>
      <vt:lpstr>Dashboard overview</vt:lpstr>
      <vt:lpstr>Dashboard overview</vt:lpstr>
      <vt:lpstr>Dashboard overview</vt:lpstr>
      <vt:lpstr>Dashboard overview</vt:lpstr>
      <vt:lpstr>Create Instance</vt:lpstr>
      <vt:lpstr>Create Instance</vt:lpstr>
      <vt:lpstr>Create Instance</vt:lpstr>
      <vt:lpstr>Create Instance</vt:lpstr>
      <vt:lpstr>เข้าใช้งาน instance ทางหน้า console</vt:lpstr>
      <vt:lpstr>เข้าใช้งาน instance ทางหน้า console</vt:lpstr>
      <vt:lpstr>ใช้ Remote Desktop เพื่อ transfer file</vt:lpstr>
      <vt:lpstr>ใช้ Remote Desktop เพื่อ transfer file</vt:lpstr>
      <vt:lpstr>ใช้ Remote Desktop เพื่อ transfer file</vt:lpstr>
      <vt:lpstr>ใช้ Remote Desktop เพื่อ transfer file</vt:lpstr>
      <vt:lpstr>ใช้ Remote Desktop เพื่อ transfer file</vt:lpstr>
      <vt:lpstr>ใช้ Remote Desktop เพื่อ transfer file</vt:lpstr>
      <vt:lpstr>Terminate Instance</vt:lpstr>
      <vt:lpstr>Creating a Cluster Computer on OpenStack</vt:lpstr>
      <vt:lpstr>Slide 67</vt:lpstr>
      <vt:lpstr>Create a local network</vt:lpstr>
      <vt:lpstr>Launch a head node</vt:lpstr>
      <vt:lpstr>Slide 70</vt:lpstr>
      <vt:lpstr>Slide 71</vt:lpstr>
      <vt:lpstr>Slide 72</vt:lpstr>
      <vt:lpstr>Launch compute nodes</vt:lpstr>
      <vt:lpstr>Slide 74</vt:lpstr>
      <vt:lpstr>Slide 75</vt:lpstr>
      <vt:lpstr>Slide 76</vt:lpstr>
      <vt:lpstr>Slide 77</vt:lpstr>
      <vt:lpstr>BACKUP</vt:lpstr>
      <vt:lpstr>สถาปัตยกรรม OpenStack</vt:lpstr>
      <vt:lpstr>สถาปัตยกรรม OpenStack</vt:lpstr>
      <vt:lpstr>สถาปัตยกรรม OpenStack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yugi</dc:creator>
  <cp:lastModifiedBy>CSTU1</cp:lastModifiedBy>
  <cp:revision>158</cp:revision>
  <dcterms:created xsi:type="dcterms:W3CDTF">2013-07-03T14:05:41Z</dcterms:created>
  <dcterms:modified xsi:type="dcterms:W3CDTF">2013-09-02T05:30:47Z</dcterms:modified>
</cp:coreProperties>
</file>